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19"/>
  </p:notesMasterIdLst>
  <p:sldIdLst>
    <p:sldId id="256" r:id="rId2"/>
    <p:sldId id="303" r:id="rId3"/>
    <p:sldId id="270" r:id="rId4"/>
    <p:sldId id="311" r:id="rId5"/>
    <p:sldId id="309" r:id="rId6"/>
    <p:sldId id="314" r:id="rId7"/>
    <p:sldId id="306" r:id="rId8"/>
    <p:sldId id="307" r:id="rId9"/>
    <p:sldId id="260" r:id="rId10"/>
    <p:sldId id="259" r:id="rId11"/>
    <p:sldId id="316" r:id="rId12"/>
    <p:sldId id="317" r:id="rId13"/>
    <p:sldId id="313" r:id="rId14"/>
    <p:sldId id="315" r:id="rId15"/>
    <p:sldId id="312" r:id="rId16"/>
    <p:sldId id="310" r:id="rId17"/>
    <p:sldId id="308" r:id="rId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282E"/>
    <a:srgbClr val="2C0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95256" autoAdjust="0"/>
  </p:normalViewPr>
  <p:slideViewPr>
    <p:cSldViewPr snapToGrid="0">
      <p:cViewPr varScale="1">
        <p:scale>
          <a:sx n="68" d="100"/>
          <a:sy n="68" d="100"/>
        </p:scale>
        <p:origin x="144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38394-497A-4BF5-9922-1FDF2DB97DB0}" type="datetimeFigureOut">
              <a:rPr lang="zh-CN" altLang="en-US" smtClean="0"/>
              <a:t>2020/11/11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4AF32-426D-462E-88D7-58E6F8525CE9}" type="slidenum">
              <a:rPr lang="zh-CN" altLang="en-US" smtClean="0"/>
              <a:t>‹#›</a:t>
            </a:fld>
            <a:endParaRPr lang="zh-CN" altLang="en-US"/>
          </a:p>
        </p:txBody>
      </p:sp>
    </p:spTree>
    <p:extLst>
      <p:ext uri="{BB962C8B-B14F-4D97-AF65-F5344CB8AC3E}">
        <p14:creationId xmlns:p14="http://schemas.microsoft.com/office/powerpoint/2010/main" val="358142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对催化剂结构和反应的把控往往难以同步进行</a:t>
            </a:r>
            <a:endParaRPr lang="en-US" altLang="zh-CN" dirty="0"/>
          </a:p>
          <a:p>
            <a:r>
              <a:rPr lang="zh-CN" altLang="en-US" dirty="0"/>
              <a:t>具有完美晶型的材料不一定具有好的催化反应活性，相反的有缺陷的材料才是催化反应活性位，</a:t>
            </a:r>
          </a:p>
        </p:txBody>
      </p:sp>
      <p:sp>
        <p:nvSpPr>
          <p:cNvPr id="4" name="灯片编号占位符 3"/>
          <p:cNvSpPr>
            <a:spLocks noGrp="1"/>
          </p:cNvSpPr>
          <p:nvPr>
            <p:ph type="sldNum" sz="quarter" idx="10"/>
          </p:nvPr>
        </p:nvSpPr>
        <p:spPr/>
        <p:txBody>
          <a:bodyPr/>
          <a:lstStyle/>
          <a:p>
            <a:fld id="{6374AF32-426D-462E-88D7-58E6F8525CE9}" type="slidenum">
              <a:rPr lang="zh-CN" altLang="en-US" smtClean="0"/>
              <a:t>3</a:t>
            </a:fld>
            <a:endParaRPr lang="zh-CN" altLang="en-US"/>
          </a:p>
        </p:txBody>
      </p:sp>
    </p:spTree>
    <p:extLst>
      <p:ext uri="{BB962C8B-B14F-4D97-AF65-F5344CB8AC3E}">
        <p14:creationId xmlns:p14="http://schemas.microsoft.com/office/powerpoint/2010/main" val="382726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常压</a:t>
            </a:r>
            <a:r>
              <a:rPr lang="en-US" altLang="zh-CN" dirty="0"/>
              <a:t>XPS</a:t>
            </a:r>
            <a:r>
              <a:rPr lang="zh-CN" altLang="en-US" dirty="0"/>
              <a:t>在实际的科研中可以用来检测表面原子在特定气氛下的化学状态改变。这里首先给大家介绍一个大致的物理图象，在材料中，通常形成价带的是外层电子，而内层电子处于原子核附近的分立能级中，当原子的电子密度增加时，受到电子排斥的影响，原子的能级会上升，相应的结合能就会减小；当原子的电子密度减小时，电子的排斥作用会减弱，原子的能级会下降，相应的结合能会增加。因而从结合能的变化，我们就可以判断出原子电子密度的改变方向。</a:t>
            </a:r>
          </a:p>
        </p:txBody>
      </p:sp>
      <p:sp>
        <p:nvSpPr>
          <p:cNvPr id="4" name="灯片编号占位符 3"/>
          <p:cNvSpPr>
            <a:spLocks noGrp="1"/>
          </p:cNvSpPr>
          <p:nvPr>
            <p:ph type="sldNum" sz="quarter" idx="5"/>
          </p:nvPr>
        </p:nvSpPr>
        <p:spPr/>
        <p:txBody>
          <a:bodyPr/>
          <a:lstStyle/>
          <a:p>
            <a:fld id="{05AF587C-5E1A-4CBB-8257-29B4C4968EE0}" type="slidenum">
              <a:rPr lang="zh-CN" altLang="en-US" smtClean="0"/>
              <a:t>4</a:t>
            </a:fld>
            <a:endParaRPr lang="zh-CN" altLang="en-US"/>
          </a:p>
        </p:txBody>
      </p:sp>
    </p:spTree>
    <p:extLst>
      <p:ext uri="{BB962C8B-B14F-4D97-AF65-F5344CB8AC3E}">
        <p14:creationId xmlns:p14="http://schemas.microsoft.com/office/powerpoint/2010/main" val="410552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74AF32-426D-462E-88D7-58E6F8525CE9}" type="slidenum">
              <a:rPr lang="zh-CN" altLang="en-US" smtClean="0"/>
              <a:t>5</a:t>
            </a:fld>
            <a:endParaRPr lang="zh-CN" altLang="en-US"/>
          </a:p>
        </p:txBody>
      </p:sp>
    </p:spTree>
    <p:extLst>
      <p:ext uri="{BB962C8B-B14F-4D97-AF65-F5344CB8AC3E}">
        <p14:creationId xmlns:p14="http://schemas.microsoft.com/office/powerpoint/2010/main" val="3338518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74AF32-426D-462E-88D7-58E6F8525CE9}" type="slidenum">
              <a:rPr lang="zh-CN" altLang="en-US" smtClean="0"/>
              <a:t>6</a:t>
            </a:fld>
            <a:endParaRPr lang="zh-CN" altLang="en-US"/>
          </a:p>
        </p:txBody>
      </p:sp>
    </p:spTree>
    <p:extLst>
      <p:ext uri="{BB962C8B-B14F-4D97-AF65-F5344CB8AC3E}">
        <p14:creationId xmlns:p14="http://schemas.microsoft.com/office/powerpoint/2010/main" val="1049461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74AF32-426D-462E-88D7-58E6F8525CE9}" type="slidenum">
              <a:rPr lang="zh-CN" altLang="en-US" smtClean="0"/>
              <a:t>7</a:t>
            </a:fld>
            <a:endParaRPr lang="zh-CN" altLang="en-US"/>
          </a:p>
        </p:txBody>
      </p:sp>
    </p:spTree>
    <p:extLst>
      <p:ext uri="{BB962C8B-B14F-4D97-AF65-F5344CB8AC3E}">
        <p14:creationId xmlns:p14="http://schemas.microsoft.com/office/powerpoint/2010/main" val="2651115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74AF32-426D-462E-88D7-58E6F8525CE9}" type="slidenum">
              <a:rPr lang="zh-CN" altLang="en-US" smtClean="0"/>
              <a:t>8</a:t>
            </a:fld>
            <a:endParaRPr lang="zh-CN" altLang="en-US"/>
          </a:p>
        </p:txBody>
      </p:sp>
    </p:spTree>
    <p:extLst>
      <p:ext uri="{BB962C8B-B14F-4D97-AF65-F5344CB8AC3E}">
        <p14:creationId xmlns:p14="http://schemas.microsoft.com/office/powerpoint/2010/main" val="172393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8E519E5-E432-43BE-AE58-5F44247F08A8}" type="slidenum">
              <a:rPr lang="zh-CN" altLang="en-US" smtClean="0"/>
              <a:t>9</a:t>
            </a:fld>
            <a:endParaRPr lang="zh-CN" altLang="en-US"/>
          </a:p>
        </p:txBody>
      </p:sp>
    </p:spTree>
    <p:extLst>
      <p:ext uri="{BB962C8B-B14F-4D97-AF65-F5344CB8AC3E}">
        <p14:creationId xmlns:p14="http://schemas.microsoft.com/office/powerpoint/2010/main" val="136248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中标记位置为低配位数的</a:t>
            </a:r>
            <a:r>
              <a:rPr lang="en-US" altLang="zh-CN" dirty="0"/>
              <a:t>Pt</a:t>
            </a:r>
            <a:r>
              <a:rPr lang="zh-CN" altLang="en-US" dirty="0"/>
              <a:t>，正电性增强，低配位数，对应</a:t>
            </a:r>
            <a:r>
              <a:rPr lang="en-US" altLang="zh-CN" dirty="0"/>
              <a:t>cluster</a:t>
            </a:r>
          </a:p>
        </p:txBody>
      </p:sp>
      <p:sp>
        <p:nvSpPr>
          <p:cNvPr id="4" name="灯片编号占位符 3"/>
          <p:cNvSpPr>
            <a:spLocks noGrp="1"/>
          </p:cNvSpPr>
          <p:nvPr>
            <p:ph type="sldNum" sz="quarter" idx="5"/>
          </p:nvPr>
        </p:nvSpPr>
        <p:spPr/>
        <p:txBody>
          <a:bodyPr/>
          <a:lstStyle/>
          <a:p>
            <a:fld id="{6374AF32-426D-462E-88D7-58E6F8525CE9}" type="slidenum">
              <a:rPr lang="zh-CN" altLang="en-US" smtClean="0"/>
              <a:t>12</a:t>
            </a:fld>
            <a:endParaRPr lang="zh-CN" altLang="en-US"/>
          </a:p>
        </p:txBody>
      </p:sp>
    </p:spTree>
    <p:extLst>
      <p:ext uri="{BB962C8B-B14F-4D97-AF65-F5344CB8AC3E}">
        <p14:creationId xmlns:p14="http://schemas.microsoft.com/office/powerpoint/2010/main" val="864949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8E519E5-E432-43BE-AE58-5F44247F08A8}" type="slidenum">
              <a:rPr lang="zh-CN" altLang="en-US" smtClean="0"/>
              <a:t>15</a:t>
            </a:fld>
            <a:endParaRPr lang="zh-CN" altLang="en-US"/>
          </a:p>
        </p:txBody>
      </p:sp>
    </p:spTree>
    <p:extLst>
      <p:ext uri="{BB962C8B-B14F-4D97-AF65-F5344CB8AC3E}">
        <p14:creationId xmlns:p14="http://schemas.microsoft.com/office/powerpoint/2010/main" val="358876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73145D0-3EF8-4F71-9219-E9DE1BAA736E}" type="datetime1">
              <a:rPr lang="zh-CN" altLang="en-US" smtClean="0"/>
              <a:t>2020/11/11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229600" y="6411595"/>
            <a:ext cx="1315721" cy="365125"/>
          </a:xfrm>
        </p:spPr>
        <p:txBody>
          <a:bodyPr/>
          <a:lstStyle>
            <a:lvl1pPr>
              <a:defRPr>
                <a:solidFill>
                  <a:schemeClr val="tx1"/>
                </a:solidFill>
              </a:defRPr>
            </a:lvl1pPr>
          </a:lstStyle>
          <a:p>
            <a:fld id="{6BD4A2ED-E8D3-4D51-9DE0-818A08A0F7D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FA8B9DB-DDB9-456F-98F7-A4274FBF8F72}" type="datetime1">
              <a:rPr lang="zh-CN" altLang="en-US" smtClean="0"/>
              <a:t>2020/11/11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244961" y="6411595"/>
            <a:ext cx="1315721" cy="365125"/>
          </a:xfrm>
        </p:spPr>
        <p:txBody>
          <a:bodyPr/>
          <a:lstStyle/>
          <a:p>
            <a:fld id="{6BD4A2ED-E8D3-4D51-9DE0-818A08A0F7D8}"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1AF00F-851A-4244-904E-8055EDA058FF}" type="datetime1">
              <a:rPr lang="zh-CN" altLang="en-US" smtClean="0"/>
              <a:t>2020/11/11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8192208" y="6411595"/>
            <a:ext cx="1315721" cy="365125"/>
          </a:xfrm>
        </p:spPr>
        <p:txBody>
          <a:bodyPr/>
          <a:lstStyle/>
          <a:p>
            <a:fld id="{6BD4A2ED-E8D3-4D51-9DE0-818A08A0F7D8}"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9631D9C-6276-4F86-B695-BEF371BE9132}" type="datetime1">
              <a:rPr lang="zh-CN" altLang="en-US" smtClean="0"/>
              <a:t>2020/11/11</a:t>
            </a:fld>
            <a:endParaRPr lang="zh-CN" alt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6BD4A2ED-E8D3-4D51-9DE0-818A08A0F7D8}" type="slidenum">
              <a:rPr lang="zh-CN" altLang="en-US" smtClean="0"/>
              <a:t>‹#›</a:t>
            </a:fld>
            <a:endParaRPr lang="zh-CN" alt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51" r:id="rId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7199" y="228600"/>
            <a:ext cx="8277225" cy="4571999"/>
          </a:xfrm>
        </p:spPr>
        <p:txBody>
          <a:bodyPr/>
          <a:lstStyle/>
          <a:p>
            <a:r>
              <a:rPr lang="en-US" altLang="zh-CN" sz="3000" cap="none" dirty="0"/>
              <a:t>AP-XPS &amp; application in surface science</a:t>
            </a:r>
            <a:endParaRPr lang="zh-CN" altLang="en-US" sz="3000" cap="none" dirty="0"/>
          </a:p>
        </p:txBody>
      </p:sp>
      <p:sp>
        <p:nvSpPr>
          <p:cNvPr id="3" name="副标题 2"/>
          <p:cNvSpPr>
            <a:spLocks noGrp="1"/>
          </p:cNvSpPr>
          <p:nvPr>
            <p:ph type="subTitle" idx="1"/>
          </p:nvPr>
        </p:nvSpPr>
        <p:spPr>
          <a:xfrm>
            <a:off x="457200" y="4981575"/>
            <a:ext cx="6858000" cy="1171574"/>
          </a:xfrm>
        </p:spPr>
        <p:txBody>
          <a:bodyPr>
            <a:normAutofit/>
          </a:bodyPr>
          <a:lstStyle/>
          <a:p>
            <a:r>
              <a:rPr lang="en-US" altLang="zh-CN" sz="1600" dirty="0"/>
              <a:t>2020.11.11</a:t>
            </a:r>
            <a:endParaRPr lang="en-US" altLang="zh-CN" sz="3600" dirty="0"/>
          </a:p>
          <a:p>
            <a:r>
              <a:rPr lang="zh-CN" altLang="en-US" sz="1600" dirty="0"/>
              <a:t>第三组</a:t>
            </a:r>
            <a:endParaRPr lang="en-US" altLang="zh-CN" sz="1600" dirty="0"/>
          </a:p>
          <a:p>
            <a:r>
              <a:rPr lang="zh-CN" altLang="en-US" sz="1600" dirty="0"/>
              <a:t>田枢衡、曹若辰、张欣睿、朱凯煜、吉恬萌、唐靖霖</a:t>
            </a:r>
            <a:endParaRPr lang="en-US" altLang="zh-CN" sz="1600" dirty="0"/>
          </a:p>
        </p:txBody>
      </p:sp>
      <p:sp>
        <p:nvSpPr>
          <p:cNvPr id="4" name="灯片编号占位符 3">
            <a:extLst>
              <a:ext uri="{FF2B5EF4-FFF2-40B4-BE49-F238E27FC236}">
                <a16:creationId xmlns:a16="http://schemas.microsoft.com/office/drawing/2014/main" id="{849A467B-15FB-4811-9E93-4C9BD68D27C2}"/>
              </a:ext>
            </a:extLst>
          </p:cNvPr>
          <p:cNvSpPr>
            <a:spLocks noGrp="1"/>
          </p:cNvSpPr>
          <p:nvPr>
            <p:ph type="sldNum" sz="quarter" idx="12"/>
          </p:nvPr>
        </p:nvSpPr>
        <p:spPr/>
        <p:txBody>
          <a:bodyPr/>
          <a:lstStyle/>
          <a:p>
            <a:fld id="{6BD4A2ED-E8D3-4D51-9DE0-818A08A0F7D8}" type="slidenum">
              <a:rPr lang="zh-CN" altLang="en-US" smtClean="0"/>
              <a:t>1</a:t>
            </a:fld>
            <a:endParaRPr lang="zh-CN" altLang="en-US"/>
          </a:p>
        </p:txBody>
      </p:sp>
    </p:spTree>
    <p:extLst>
      <p:ext uri="{BB962C8B-B14F-4D97-AF65-F5344CB8AC3E}">
        <p14:creationId xmlns:p14="http://schemas.microsoft.com/office/powerpoint/2010/main" val="2925827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1FD3AEF-B37E-4BC6-B1B0-4C2B22F53EDF}"/>
              </a:ext>
            </a:extLst>
          </p:cNvPr>
          <p:cNvGrpSpPr/>
          <p:nvPr/>
        </p:nvGrpSpPr>
        <p:grpSpPr>
          <a:xfrm>
            <a:off x="172267" y="769363"/>
            <a:ext cx="8388000" cy="4165595"/>
            <a:chOff x="172267" y="769363"/>
            <a:chExt cx="8388000" cy="4165595"/>
          </a:xfrm>
        </p:grpSpPr>
        <p:pic>
          <p:nvPicPr>
            <p:cNvPr id="2" name="图片 1"/>
            <p:cNvPicPr>
              <a:picLocks noChangeAspect="1"/>
            </p:cNvPicPr>
            <p:nvPr/>
          </p:nvPicPr>
          <p:blipFill>
            <a:blip r:embed="rId2"/>
            <a:stretch>
              <a:fillRect/>
            </a:stretch>
          </p:blipFill>
          <p:spPr>
            <a:xfrm>
              <a:off x="172267" y="769363"/>
              <a:ext cx="8388000" cy="4165595"/>
            </a:xfrm>
            <a:prstGeom prst="rect">
              <a:avLst/>
            </a:prstGeom>
          </p:spPr>
        </p:pic>
        <p:sp>
          <p:nvSpPr>
            <p:cNvPr id="5" name="矩形 4"/>
            <p:cNvSpPr/>
            <p:nvPr/>
          </p:nvSpPr>
          <p:spPr>
            <a:xfrm>
              <a:off x="4815281" y="954366"/>
              <a:ext cx="1223412" cy="338554"/>
            </a:xfrm>
            <a:prstGeom prst="rect">
              <a:avLst/>
            </a:prstGeom>
          </p:spPr>
          <p:txBody>
            <a:bodyPr wrap="none">
              <a:spAutoFit/>
            </a:bodyPr>
            <a:lstStyle/>
            <a:p>
              <a:r>
                <a:rPr lang="en-US" altLang="zh-CN" sz="1600" b="1" dirty="0">
                  <a:ln w="0"/>
                  <a:solidFill>
                    <a:srgbClr val="FF0000"/>
                  </a:solidFill>
                </a:rPr>
                <a:t>First stage</a:t>
              </a:r>
              <a:endParaRPr lang="zh-CN" altLang="en-US" sz="1600" b="1" dirty="0">
                <a:ln w="0"/>
                <a:solidFill>
                  <a:srgbClr val="FF0000"/>
                </a:solidFill>
              </a:endParaRPr>
            </a:p>
          </p:txBody>
        </p:sp>
        <p:sp>
          <p:nvSpPr>
            <p:cNvPr id="6" name="矩形 5"/>
            <p:cNvSpPr/>
            <p:nvPr/>
          </p:nvSpPr>
          <p:spPr>
            <a:xfrm>
              <a:off x="3078908" y="954366"/>
              <a:ext cx="1516762" cy="338554"/>
            </a:xfrm>
            <a:prstGeom prst="rect">
              <a:avLst/>
            </a:prstGeom>
          </p:spPr>
          <p:txBody>
            <a:bodyPr wrap="none">
              <a:spAutoFit/>
            </a:bodyPr>
            <a:lstStyle/>
            <a:p>
              <a:r>
                <a:rPr lang="en-US" altLang="zh-CN" sz="1600" b="1" dirty="0">
                  <a:ln w="0"/>
                  <a:solidFill>
                    <a:srgbClr val="FF0000"/>
                  </a:solidFill>
                </a:rPr>
                <a:t>Second stage</a:t>
              </a:r>
              <a:endParaRPr lang="zh-CN" altLang="en-US" sz="1600" b="1" dirty="0">
                <a:ln w="0"/>
                <a:solidFill>
                  <a:srgbClr val="FF0000"/>
                </a:solidFill>
              </a:endParaRPr>
            </a:p>
          </p:txBody>
        </p:sp>
      </p:grpSp>
      <p:sp>
        <p:nvSpPr>
          <p:cNvPr id="7" name="灯片编号占位符 6">
            <a:extLst>
              <a:ext uri="{FF2B5EF4-FFF2-40B4-BE49-F238E27FC236}">
                <a16:creationId xmlns:a16="http://schemas.microsoft.com/office/drawing/2014/main" id="{7C47C4F2-A51C-4747-9BF5-3313082AC16C}"/>
              </a:ext>
            </a:extLst>
          </p:cNvPr>
          <p:cNvSpPr>
            <a:spLocks noGrp="1"/>
          </p:cNvSpPr>
          <p:nvPr>
            <p:ph type="sldNum" sz="quarter" idx="12"/>
          </p:nvPr>
        </p:nvSpPr>
        <p:spPr/>
        <p:txBody>
          <a:bodyPr/>
          <a:lstStyle/>
          <a:p>
            <a:fld id="{6BD4A2ED-E8D3-4D51-9DE0-818A08A0F7D8}" type="slidenum">
              <a:rPr lang="zh-CN" altLang="en-US" smtClean="0"/>
              <a:t>10</a:t>
            </a:fld>
            <a:endParaRPr lang="zh-CN" altLang="en-US"/>
          </a:p>
        </p:txBody>
      </p:sp>
      <p:cxnSp>
        <p:nvCxnSpPr>
          <p:cNvPr id="9" name="直接连接符 8">
            <a:extLst>
              <a:ext uri="{FF2B5EF4-FFF2-40B4-BE49-F238E27FC236}">
                <a16:creationId xmlns:a16="http://schemas.microsoft.com/office/drawing/2014/main" id="{011E0C61-7A60-44D3-B3DE-815A68547D4E}"/>
              </a:ext>
            </a:extLst>
          </p:cNvPr>
          <p:cNvCxnSpPr>
            <a:cxnSpLocks/>
          </p:cNvCxnSpPr>
          <p:nvPr/>
        </p:nvCxnSpPr>
        <p:spPr>
          <a:xfrm>
            <a:off x="81863" y="573201"/>
            <a:ext cx="30697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32">
            <a:extLst>
              <a:ext uri="{FF2B5EF4-FFF2-40B4-BE49-F238E27FC236}">
                <a16:creationId xmlns:a16="http://schemas.microsoft.com/office/drawing/2014/main" id="{42B8977D-C0A4-49E0-9045-AB0DA406C909}"/>
              </a:ext>
            </a:extLst>
          </p:cNvPr>
          <p:cNvSpPr txBox="1"/>
          <p:nvPr/>
        </p:nvSpPr>
        <p:spPr>
          <a:xfrm>
            <a:off x="81864" y="102659"/>
            <a:ext cx="3069710" cy="461664"/>
          </a:xfrm>
          <a:prstGeom prst="rect">
            <a:avLst/>
          </a:prstGeom>
          <a:noFill/>
        </p:spPr>
        <p:txBody>
          <a:bodyPr wrap="square" rtlCol="0">
            <a:spAutoFit/>
          </a:bodyPr>
          <a:lstStyle/>
          <a:p>
            <a:r>
              <a:rPr lang="en-US" altLang="zh-CN" sz="2400" b="1" dirty="0"/>
              <a:t>Vacuum system</a:t>
            </a:r>
            <a:endParaRPr lang="zh-CN" altLang="en-US" sz="2400" b="1" dirty="0"/>
          </a:p>
        </p:txBody>
      </p:sp>
      <p:sp>
        <p:nvSpPr>
          <p:cNvPr id="4" name="矩形 3">
            <a:extLst>
              <a:ext uri="{FF2B5EF4-FFF2-40B4-BE49-F238E27FC236}">
                <a16:creationId xmlns:a16="http://schemas.microsoft.com/office/drawing/2014/main" id="{78A7DD19-534A-488D-9666-8A4543E5E065}"/>
              </a:ext>
            </a:extLst>
          </p:cNvPr>
          <p:cNvSpPr/>
          <p:nvPr/>
        </p:nvSpPr>
        <p:spPr>
          <a:xfrm>
            <a:off x="453606" y="5211266"/>
            <a:ext cx="8284128" cy="923330"/>
          </a:xfrm>
          <a:prstGeom prst="rect">
            <a:avLst/>
          </a:prstGeom>
        </p:spPr>
        <p:txBody>
          <a:bodyPr wrap="square">
            <a:spAutoFit/>
          </a:bodyPr>
          <a:lstStyle/>
          <a:p>
            <a:pPr marL="285750" indent="-285750">
              <a:buFont typeface="Arial" panose="020B0604020202020204" pitchFamily="34" charset="0"/>
              <a:buChar char="•"/>
            </a:pPr>
            <a:r>
              <a:rPr lang="en-US" altLang="zh-CN" dirty="0"/>
              <a:t>Differential pumping system </a:t>
            </a:r>
          </a:p>
          <a:p>
            <a:pPr marL="285750" indent="-285750">
              <a:buFont typeface="Arial" panose="020B0604020202020204" pitchFamily="34" charset="0"/>
              <a:buChar char="•"/>
            </a:pPr>
            <a:r>
              <a:rPr lang="en-US" altLang="zh-CN" dirty="0"/>
              <a:t>Bypass</a:t>
            </a:r>
            <a:r>
              <a:rPr lang="zh-CN" altLang="en-US" dirty="0"/>
              <a:t> </a:t>
            </a:r>
            <a:r>
              <a:rPr lang="en-US" altLang="zh-CN" dirty="0"/>
              <a:t>value is connected with UHV, making it easy to control the pressure from 1 mbar</a:t>
            </a:r>
            <a:r>
              <a:rPr lang="zh-CN" altLang="en-US" dirty="0"/>
              <a:t> </a:t>
            </a:r>
            <a:r>
              <a:rPr lang="en-US" altLang="zh-CN" dirty="0"/>
              <a:t>to</a:t>
            </a:r>
            <a:r>
              <a:rPr lang="zh-CN" altLang="en-US" dirty="0"/>
              <a:t> </a:t>
            </a:r>
            <a:r>
              <a:rPr lang="en-US" altLang="zh-CN" dirty="0"/>
              <a:t>5 x 10</a:t>
            </a:r>
            <a:r>
              <a:rPr lang="en-US" altLang="zh-CN" baseline="30000" dirty="0"/>
              <a:t>-7 </a:t>
            </a:r>
            <a:r>
              <a:rPr lang="en-US" altLang="zh-CN" dirty="0"/>
              <a:t>mbar</a:t>
            </a:r>
          </a:p>
        </p:txBody>
      </p:sp>
    </p:spTree>
    <p:extLst>
      <p:ext uri="{BB962C8B-B14F-4D97-AF65-F5344CB8AC3E}">
        <p14:creationId xmlns:p14="http://schemas.microsoft.com/office/powerpoint/2010/main" val="2253198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7C47C4F2-A51C-4747-9BF5-3313082AC16C}"/>
              </a:ext>
            </a:extLst>
          </p:cNvPr>
          <p:cNvSpPr>
            <a:spLocks noGrp="1"/>
          </p:cNvSpPr>
          <p:nvPr>
            <p:ph type="sldNum" sz="quarter" idx="12"/>
          </p:nvPr>
        </p:nvSpPr>
        <p:spPr/>
        <p:txBody>
          <a:bodyPr/>
          <a:lstStyle/>
          <a:p>
            <a:fld id="{6BD4A2ED-E8D3-4D51-9DE0-818A08A0F7D8}" type="slidenum">
              <a:rPr lang="zh-CN" altLang="en-US" smtClean="0"/>
              <a:t>11</a:t>
            </a:fld>
            <a:endParaRPr lang="zh-CN" altLang="en-US"/>
          </a:p>
        </p:txBody>
      </p:sp>
      <p:cxnSp>
        <p:nvCxnSpPr>
          <p:cNvPr id="9" name="直接连接符 8">
            <a:extLst>
              <a:ext uri="{FF2B5EF4-FFF2-40B4-BE49-F238E27FC236}">
                <a16:creationId xmlns:a16="http://schemas.microsoft.com/office/drawing/2014/main" id="{011E0C61-7A60-44D3-B3DE-815A68547D4E}"/>
              </a:ext>
            </a:extLst>
          </p:cNvPr>
          <p:cNvCxnSpPr>
            <a:cxnSpLocks/>
          </p:cNvCxnSpPr>
          <p:nvPr/>
        </p:nvCxnSpPr>
        <p:spPr>
          <a:xfrm>
            <a:off x="81863" y="573201"/>
            <a:ext cx="35652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32">
            <a:extLst>
              <a:ext uri="{FF2B5EF4-FFF2-40B4-BE49-F238E27FC236}">
                <a16:creationId xmlns:a16="http://schemas.microsoft.com/office/drawing/2014/main" id="{42B8977D-C0A4-49E0-9045-AB0DA406C909}"/>
              </a:ext>
            </a:extLst>
          </p:cNvPr>
          <p:cNvSpPr txBox="1"/>
          <p:nvPr/>
        </p:nvSpPr>
        <p:spPr>
          <a:xfrm>
            <a:off x="81863" y="102659"/>
            <a:ext cx="7193579" cy="461665"/>
          </a:xfrm>
          <a:prstGeom prst="rect">
            <a:avLst/>
          </a:prstGeom>
          <a:noFill/>
        </p:spPr>
        <p:txBody>
          <a:bodyPr wrap="square" rtlCol="0">
            <a:spAutoFit/>
          </a:bodyPr>
          <a:lstStyle/>
          <a:p>
            <a:r>
              <a:rPr lang="en-US" altLang="zh-CN" sz="2400" b="1" dirty="0"/>
              <a:t>Applications</a:t>
            </a:r>
          </a:p>
        </p:txBody>
      </p:sp>
      <p:sp>
        <p:nvSpPr>
          <p:cNvPr id="5" name="矩形 4">
            <a:extLst>
              <a:ext uri="{FF2B5EF4-FFF2-40B4-BE49-F238E27FC236}">
                <a16:creationId xmlns:a16="http://schemas.microsoft.com/office/drawing/2014/main" id="{409BDFFD-8034-47F2-8D1A-112307095C2E}"/>
              </a:ext>
            </a:extLst>
          </p:cNvPr>
          <p:cNvSpPr/>
          <p:nvPr/>
        </p:nvSpPr>
        <p:spPr>
          <a:xfrm>
            <a:off x="410817" y="781332"/>
            <a:ext cx="7455887" cy="369332"/>
          </a:xfrm>
          <a:prstGeom prst="rect">
            <a:avLst/>
          </a:prstGeom>
        </p:spPr>
        <p:txBody>
          <a:bodyPr wrap="none">
            <a:spAutoFit/>
          </a:bodyPr>
          <a:lstStyle/>
          <a:p>
            <a:r>
              <a:rPr lang="en-US" altLang="zh-CN" dirty="0"/>
              <a:t>Reversible surface reconstruction caused by adsorbates</a:t>
            </a:r>
            <a:r>
              <a:rPr lang="zh-CN" altLang="en-US" dirty="0"/>
              <a:t>：</a:t>
            </a:r>
            <a:r>
              <a:rPr lang="en-US" altLang="zh-CN" dirty="0"/>
              <a:t>Pt(557)  CO </a:t>
            </a:r>
            <a:endParaRPr lang="zh-CN" altLang="en-US" dirty="0"/>
          </a:p>
        </p:txBody>
      </p:sp>
      <p:pic>
        <p:nvPicPr>
          <p:cNvPr id="3" name="图片 2">
            <a:extLst>
              <a:ext uri="{FF2B5EF4-FFF2-40B4-BE49-F238E27FC236}">
                <a16:creationId xmlns:a16="http://schemas.microsoft.com/office/drawing/2014/main" id="{76CC5F25-553B-430C-9B1D-C4663C9E75AD}"/>
              </a:ext>
            </a:extLst>
          </p:cNvPr>
          <p:cNvPicPr>
            <a:picLocks noChangeAspect="1"/>
          </p:cNvPicPr>
          <p:nvPr/>
        </p:nvPicPr>
        <p:blipFill rotWithShape="1">
          <a:blip r:embed="rId2">
            <a:extLst>
              <a:ext uri="{28A0092B-C50C-407E-A947-70E740481C1C}">
                <a14:useLocalDpi xmlns:a14="http://schemas.microsoft.com/office/drawing/2010/main" val="0"/>
              </a:ext>
            </a:extLst>
          </a:blip>
          <a:srcRect b="50193"/>
          <a:stretch/>
        </p:blipFill>
        <p:spPr>
          <a:xfrm>
            <a:off x="609598" y="2017025"/>
            <a:ext cx="4852143" cy="1998383"/>
          </a:xfrm>
          <a:prstGeom prst="rect">
            <a:avLst/>
          </a:prstGeom>
        </p:spPr>
      </p:pic>
      <p:pic>
        <p:nvPicPr>
          <p:cNvPr id="6" name="图片 5">
            <a:extLst>
              <a:ext uri="{FF2B5EF4-FFF2-40B4-BE49-F238E27FC236}">
                <a16:creationId xmlns:a16="http://schemas.microsoft.com/office/drawing/2014/main" id="{D7B0F974-65F2-458B-8BAA-E7788A5EFB47}"/>
              </a:ext>
            </a:extLst>
          </p:cNvPr>
          <p:cNvPicPr>
            <a:picLocks noChangeAspect="1"/>
          </p:cNvPicPr>
          <p:nvPr/>
        </p:nvPicPr>
        <p:blipFill rotWithShape="1">
          <a:blip r:embed="rId2">
            <a:extLst>
              <a:ext uri="{28A0092B-C50C-407E-A947-70E740481C1C}">
                <a14:useLocalDpi xmlns:a14="http://schemas.microsoft.com/office/drawing/2010/main" val="0"/>
              </a:ext>
            </a:extLst>
          </a:blip>
          <a:srcRect t="51438" r="49524"/>
          <a:stretch/>
        </p:blipFill>
        <p:spPr>
          <a:xfrm>
            <a:off x="5534086" y="2017025"/>
            <a:ext cx="2511951" cy="1998382"/>
          </a:xfrm>
          <a:prstGeom prst="rect">
            <a:avLst/>
          </a:prstGeom>
        </p:spPr>
      </p:pic>
      <p:pic>
        <p:nvPicPr>
          <p:cNvPr id="11" name="图片 10">
            <a:extLst>
              <a:ext uri="{FF2B5EF4-FFF2-40B4-BE49-F238E27FC236}">
                <a16:creationId xmlns:a16="http://schemas.microsoft.com/office/drawing/2014/main" id="{6DA3D19E-0122-47FF-BF02-C8ABC71B056E}"/>
              </a:ext>
            </a:extLst>
          </p:cNvPr>
          <p:cNvPicPr>
            <a:picLocks noChangeAspect="1"/>
          </p:cNvPicPr>
          <p:nvPr/>
        </p:nvPicPr>
        <p:blipFill rotWithShape="1">
          <a:blip r:embed="rId2">
            <a:extLst>
              <a:ext uri="{28A0092B-C50C-407E-A947-70E740481C1C}">
                <a14:useLocalDpi xmlns:a14="http://schemas.microsoft.com/office/drawing/2010/main" val="0"/>
              </a:ext>
            </a:extLst>
          </a:blip>
          <a:srcRect l="51036" t="51438"/>
          <a:stretch/>
        </p:blipFill>
        <p:spPr>
          <a:xfrm>
            <a:off x="5534086" y="4370639"/>
            <a:ext cx="2436738" cy="1998381"/>
          </a:xfrm>
          <a:prstGeom prst="rect">
            <a:avLst/>
          </a:prstGeom>
        </p:spPr>
      </p:pic>
      <p:sp>
        <p:nvSpPr>
          <p:cNvPr id="12" name="箭头: 右 11">
            <a:extLst>
              <a:ext uri="{FF2B5EF4-FFF2-40B4-BE49-F238E27FC236}">
                <a16:creationId xmlns:a16="http://schemas.microsoft.com/office/drawing/2014/main" id="{39D2745C-777D-4199-9BEB-8E1020504431}"/>
              </a:ext>
            </a:extLst>
          </p:cNvPr>
          <p:cNvSpPr/>
          <p:nvPr/>
        </p:nvSpPr>
        <p:spPr>
          <a:xfrm>
            <a:off x="609598" y="1501819"/>
            <a:ext cx="7361226" cy="163101"/>
          </a:xfrm>
          <a:prstGeom prst="rightArrow">
            <a:avLst/>
          </a:prstGeom>
          <a:solidFill>
            <a:srgbClr val="D1282E"/>
          </a:solidFill>
          <a:ln>
            <a:solidFill>
              <a:srgbClr val="D1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08FA496-0F89-4CC8-9149-027683D16136}"/>
              </a:ext>
            </a:extLst>
          </p:cNvPr>
          <p:cNvSpPr txBox="1"/>
          <p:nvPr/>
        </p:nvSpPr>
        <p:spPr>
          <a:xfrm>
            <a:off x="1840090" y="1239351"/>
            <a:ext cx="4502606" cy="307777"/>
          </a:xfrm>
          <a:prstGeom prst="rect">
            <a:avLst/>
          </a:prstGeom>
          <a:noFill/>
        </p:spPr>
        <p:txBody>
          <a:bodyPr wrap="square" rtlCol="0">
            <a:spAutoFit/>
          </a:bodyPr>
          <a:lstStyle/>
          <a:p>
            <a:pPr algn="ctr"/>
            <a:r>
              <a:rPr lang="en-US" altLang="zh-CN" sz="1400" dirty="0"/>
              <a:t>STM of Pt (557) </a:t>
            </a:r>
            <a:r>
              <a:rPr lang="zh-CN" altLang="en-US" sz="1400" dirty="0"/>
              <a:t>：</a:t>
            </a:r>
            <a:r>
              <a:rPr lang="en-US" altLang="zh-CN" sz="1400" dirty="0"/>
              <a:t> ascending CO pressure </a:t>
            </a:r>
          </a:p>
        </p:txBody>
      </p:sp>
      <p:sp>
        <p:nvSpPr>
          <p:cNvPr id="15" name="文本框 14">
            <a:extLst>
              <a:ext uri="{FF2B5EF4-FFF2-40B4-BE49-F238E27FC236}">
                <a16:creationId xmlns:a16="http://schemas.microsoft.com/office/drawing/2014/main" id="{D2AEB259-690B-44D6-859C-F5559A2201B9}"/>
              </a:ext>
            </a:extLst>
          </p:cNvPr>
          <p:cNvSpPr txBox="1"/>
          <p:nvPr/>
        </p:nvSpPr>
        <p:spPr>
          <a:xfrm>
            <a:off x="962153" y="1706962"/>
            <a:ext cx="1804646" cy="307777"/>
          </a:xfrm>
          <a:prstGeom prst="rect">
            <a:avLst/>
          </a:prstGeom>
          <a:noFill/>
        </p:spPr>
        <p:txBody>
          <a:bodyPr wrap="square" rtlCol="0">
            <a:spAutoFit/>
          </a:bodyPr>
          <a:lstStyle/>
          <a:p>
            <a:pPr algn="ctr"/>
            <a:r>
              <a:rPr lang="en-US" altLang="zh-CN" sz="1400" dirty="0"/>
              <a:t>UHV(10</a:t>
            </a:r>
            <a:r>
              <a:rPr lang="en-US" altLang="zh-CN" sz="1400" baseline="30000" dirty="0"/>
              <a:t>-10 </a:t>
            </a:r>
            <a:r>
              <a:rPr lang="en-US" altLang="zh-CN" sz="1400" dirty="0"/>
              <a:t>Torr)</a:t>
            </a:r>
          </a:p>
        </p:txBody>
      </p:sp>
      <p:sp>
        <p:nvSpPr>
          <p:cNvPr id="16" name="文本框 15">
            <a:extLst>
              <a:ext uri="{FF2B5EF4-FFF2-40B4-BE49-F238E27FC236}">
                <a16:creationId xmlns:a16="http://schemas.microsoft.com/office/drawing/2014/main" id="{08B8FD66-1419-4DD4-BA56-6473A60355FE}"/>
              </a:ext>
            </a:extLst>
          </p:cNvPr>
          <p:cNvSpPr txBox="1"/>
          <p:nvPr/>
        </p:nvSpPr>
        <p:spPr>
          <a:xfrm>
            <a:off x="3384419" y="1706961"/>
            <a:ext cx="1804646" cy="307777"/>
          </a:xfrm>
          <a:prstGeom prst="rect">
            <a:avLst/>
          </a:prstGeom>
          <a:noFill/>
        </p:spPr>
        <p:txBody>
          <a:bodyPr wrap="square" rtlCol="0">
            <a:spAutoFit/>
          </a:bodyPr>
          <a:lstStyle/>
          <a:p>
            <a:pPr algn="ctr"/>
            <a:r>
              <a:rPr lang="en-US" altLang="zh-CN" sz="1400" dirty="0"/>
              <a:t>5×10</a:t>
            </a:r>
            <a:r>
              <a:rPr lang="en-US" altLang="zh-CN" sz="1400" baseline="30000" dirty="0"/>
              <a:t>-8</a:t>
            </a:r>
            <a:r>
              <a:rPr lang="en-US" altLang="zh-CN" sz="1400" dirty="0"/>
              <a:t> Torr</a:t>
            </a:r>
          </a:p>
        </p:txBody>
      </p:sp>
      <p:sp>
        <p:nvSpPr>
          <p:cNvPr id="18" name="矩形 17">
            <a:extLst>
              <a:ext uri="{FF2B5EF4-FFF2-40B4-BE49-F238E27FC236}">
                <a16:creationId xmlns:a16="http://schemas.microsoft.com/office/drawing/2014/main" id="{A6A1B105-E0F7-413B-97A5-B6DE084E8853}"/>
              </a:ext>
            </a:extLst>
          </p:cNvPr>
          <p:cNvSpPr/>
          <p:nvPr/>
        </p:nvSpPr>
        <p:spPr>
          <a:xfrm>
            <a:off x="6311756" y="1706961"/>
            <a:ext cx="956609" cy="307777"/>
          </a:xfrm>
          <a:prstGeom prst="rect">
            <a:avLst/>
          </a:prstGeom>
        </p:spPr>
        <p:txBody>
          <a:bodyPr wrap="none">
            <a:spAutoFit/>
          </a:bodyPr>
          <a:lstStyle/>
          <a:p>
            <a:r>
              <a:rPr lang="en-US" altLang="zh-CN" sz="1400" dirty="0"/>
              <a:t>1 Torr CO</a:t>
            </a:r>
          </a:p>
        </p:txBody>
      </p:sp>
      <p:sp>
        <p:nvSpPr>
          <p:cNvPr id="19" name="文本框 18">
            <a:extLst>
              <a:ext uri="{FF2B5EF4-FFF2-40B4-BE49-F238E27FC236}">
                <a16:creationId xmlns:a16="http://schemas.microsoft.com/office/drawing/2014/main" id="{DAC3057E-2215-4D39-BC9B-C1BD1E8DE66C}"/>
              </a:ext>
            </a:extLst>
          </p:cNvPr>
          <p:cNvSpPr txBox="1"/>
          <p:nvPr/>
        </p:nvSpPr>
        <p:spPr>
          <a:xfrm>
            <a:off x="912277" y="4036489"/>
            <a:ext cx="1804646" cy="307777"/>
          </a:xfrm>
          <a:prstGeom prst="rect">
            <a:avLst/>
          </a:prstGeom>
          <a:noFill/>
        </p:spPr>
        <p:txBody>
          <a:bodyPr wrap="square" rtlCol="0">
            <a:spAutoFit/>
          </a:bodyPr>
          <a:lstStyle/>
          <a:p>
            <a:pPr algn="ctr"/>
            <a:r>
              <a:rPr lang="en-US" altLang="zh-CN" sz="1400" dirty="0"/>
              <a:t>12 Å terrace width</a:t>
            </a:r>
          </a:p>
        </p:txBody>
      </p:sp>
      <p:sp>
        <p:nvSpPr>
          <p:cNvPr id="20" name="文本框 19">
            <a:extLst>
              <a:ext uri="{FF2B5EF4-FFF2-40B4-BE49-F238E27FC236}">
                <a16:creationId xmlns:a16="http://schemas.microsoft.com/office/drawing/2014/main" id="{FCE85EAC-0223-467F-8BC5-317B89438313}"/>
              </a:ext>
            </a:extLst>
          </p:cNvPr>
          <p:cNvSpPr txBox="1"/>
          <p:nvPr/>
        </p:nvSpPr>
        <p:spPr>
          <a:xfrm>
            <a:off x="3384419" y="4033633"/>
            <a:ext cx="1804646" cy="307777"/>
          </a:xfrm>
          <a:prstGeom prst="rect">
            <a:avLst/>
          </a:prstGeom>
          <a:noFill/>
        </p:spPr>
        <p:txBody>
          <a:bodyPr wrap="square" rtlCol="0">
            <a:spAutoFit/>
          </a:bodyPr>
          <a:lstStyle/>
          <a:p>
            <a:pPr algn="ctr"/>
            <a:r>
              <a:rPr lang="en-US" altLang="zh-CN" sz="1400" dirty="0"/>
              <a:t>26 Å terrace width</a:t>
            </a:r>
          </a:p>
        </p:txBody>
      </p:sp>
      <p:sp>
        <p:nvSpPr>
          <p:cNvPr id="21" name="文本框 20">
            <a:extLst>
              <a:ext uri="{FF2B5EF4-FFF2-40B4-BE49-F238E27FC236}">
                <a16:creationId xmlns:a16="http://schemas.microsoft.com/office/drawing/2014/main" id="{2F11D9D2-03CA-4CE3-A5DA-0522C3CCAF2C}"/>
              </a:ext>
            </a:extLst>
          </p:cNvPr>
          <p:cNvSpPr txBox="1"/>
          <p:nvPr/>
        </p:nvSpPr>
        <p:spPr>
          <a:xfrm>
            <a:off x="5914241" y="4017525"/>
            <a:ext cx="1804646" cy="307777"/>
          </a:xfrm>
          <a:prstGeom prst="rect">
            <a:avLst/>
          </a:prstGeom>
          <a:noFill/>
        </p:spPr>
        <p:txBody>
          <a:bodyPr wrap="square" rtlCol="0">
            <a:spAutoFit/>
          </a:bodyPr>
          <a:lstStyle/>
          <a:p>
            <a:pPr algn="ctr"/>
            <a:r>
              <a:rPr lang="en-US" altLang="zh-CN" sz="1400" dirty="0"/>
              <a:t>cluster</a:t>
            </a:r>
          </a:p>
        </p:txBody>
      </p:sp>
      <p:cxnSp>
        <p:nvCxnSpPr>
          <p:cNvPr id="23" name="直接连接符 22">
            <a:extLst>
              <a:ext uri="{FF2B5EF4-FFF2-40B4-BE49-F238E27FC236}">
                <a16:creationId xmlns:a16="http://schemas.microsoft.com/office/drawing/2014/main" id="{A6E92364-AB3D-4D4E-8D6D-EF25827FA567}"/>
              </a:ext>
            </a:extLst>
          </p:cNvPr>
          <p:cNvCxnSpPr/>
          <p:nvPr/>
        </p:nvCxnSpPr>
        <p:spPr>
          <a:xfrm flipV="1">
            <a:off x="5534086" y="4007129"/>
            <a:ext cx="777670" cy="307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57D22D-5C18-420E-9CF9-10D1F6AF34D3}"/>
              </a:ext>
            </a:extLst>
          </p:cNvPr>
          <p:cNvCxnSpPr>
            <a:cxnSpLocks/>
          </p:cNvCxnSpPr>
          <p:nvPr/>
        </p:nvCxnSpPr>
        <p:spPr>
          <a:xfrm>
            <a:off x="7116417" y="4007129"/>
            <a:ext cx="854407" cy="291669"/>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590E74CD-F79D-42C1-B895-4496560CAA13}"/>
              </a:ext>
            </a:extLst>
          </p:cNvPr>
          <p:cNvSpPr/>
          <p:nvPr/>
        </p:nvSpPr>
        <p:spPr>
          <a:xfrm>
            <a:off x="2716923" y="6493869"/>
            <a:ext cx="3700950" cy="307777"/>
          </a:xfrm>
          <a:prstGeom prst="rect">
            <a:avLst/>
          </a:prstGeom>
        </p:spPr>
        <p:txBody>
          <a:bodyPr wrap="none">
            <a:spAutoFit/>
          </a:bodyPr>
          <a:lstStyle/>
          <a:p>
            <a:r>
              <a:rPr lang="en-US" altLang="zh-CN" sz="1400" dirty="0"/>
              <a:t>Feng Tao et al, </a:t>
            </a:r>
            <a:r>
              <a:rPr lang="en-US" altLang="zh-CN" sz="1400" i="1" dirty="0"/>
              <a:t>Science</a:t>
            </a:r>
            <a:r>
              <a:rPr lang="en-US" altLang="zh-CN" sz="1400" dirty="0"/>
              <a:t>, </a:t>
            </a:r>
            <a:r>
              <a:rPr lang="en-US" altLang="zh-CN" sz="1400" b="1" dirty="0"/>
              <a:t>2010</a:t>
            </a:r>
            <a:r>
              <a:rPr lang="en-US" altLang="zh-CN" sz="1400" dirty="0"/>
              <a:t>, 327, 850-853</a:t>
            </a:r>
            <a:endParaRPr lang="zh-CN" altLang="en-US" sz="1400" dirty="0"/>
          </a:p>
        </p:txBody>
      </p:sp>
      <p:pic>
        <p:nvPicPr>
          <p:cNvPr id="29" name="图片 28">
            <a:extLst>
              <a:ext uri="{FF2B5EF4-FFF2-40B4-BE49-F238E27FC236}">
                <a16:creationId xmlns:a16="http://schemas.microsoft.com/office/drawing/2014/main" id="{171A3D7E-A288-4A66-9ABE-FB7CC1D15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373" y="4414267"/>
            <a:ext cx="2786542" cy="1911124"/>
          </a:xfrm>
          <a:prstGeom prst="rect">
            <a:avLst/>
          </a:prstGeom>
        </p:spPr>
      </p:pic>
    </p:spTree>
    <p:extLst>
      <p:ext uri="{BB962C8B-B14F-4D97-AF65-F5344CB8AC3E}">
        <p14:creationId xmlns:p14="http://schemas.microsoft.com/office/powerpoint/2010/main" val="34567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7C47C4F2-A51C-4747-9BF5-3313082AC16C}"/>
              </a:ext>
            </a:extLst>
          </p:cNvPr>
          <p:cNvSpPr>
            <a:spLocks noGrp="1"/>
          </p:cNvSpPr>
          <p:nvPr>
            <p:ph type="sldNum" sz="quarter" idx="12"/>
          </p:nvPr>
        </p:nvSpPr>
        <p:spPr/>
        <p:txBody>
          <a:bodyPr/>
          <a:lstStyle/>
          <a:p>
            <a:fld id="{6BD4A2ED-E8D3-4D51-9DE0-818A08A0F7D8}" type="slidenum">
              <a:rPr lang="zh-CN" altLang="en-US" smtClean="0"/>
              <a:t>12</a:t>
            </a:fld>
            <a:endParaRPr lang="zh-CN" altLang="en-US"/>
          </a:p>
        </p:txBody>
      </p:sp>
      <p:cxnSp>
        <p:nvCxnSpPr>
          <p:cNvPr id="9" name="直接连接符 8">
            <a:extLst>
              <a:ext uri="{FF2B5EF4-FFF2-40B4-BE49-F238E27FC236}">
                <a16:creationId xmlns:a16="http://schemas.microsoft.com/office/drawing/2014/main" id="{011E0C61-7A60-44D3-B3DE-815A68547D4E}"/>
              </a:ext>
            </a:extLst>
          </p:cNvPr>
          <p:cNvCxnSpPr>
            <a:cxnSpLocks/>
          </p:cNvCxnSpPr>
          <p:nvPr/>
        </p:nvCxnSpPr>
        <p:spPr>
          <a:xfrm>
            <a:off x="81863" y="573201"/>
            <a:ext cx="35652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32">
            <a:extLst>
              <a:ext uri="{FF2B5EF4-FFF2-40B4-BE49-F238E27FC236}">
                <a16:creationId xmlns:a16="http://schemas.microsoft.com/office/drawing/2014/main" id="{42B8977D-C0A4-49E0-9045-AB0DA406C909}"/>
              </a:ext>
            </a:extLst>
          </p:cNvPr>
          <p:cNvSpPr txBox="1"/>
          <p:nvPr/>
        </p:nvSpPr>
        <p:spPr>
          <a:xfrm>
            <a:off x="81863" y="102659"/>
            <a:ext cx="7193579" cy="461665"/>
          </a:xfrm>
          <a:prstGeom prst="rect">
            <a:avLst/>
          </a:prstGeom>
          <a:noFill/>
        </p:spPr>
        <p:txBody>
          <a:bodyPr wrap="square" rtlCol="0">
            <a:spAutoFit/>
          </a:bodyPr>
          <a:lstStyle/>
          <a:p>
            <a:r>
              <a:rPr lang="en-US" altLang="zh-CN" sz="2400" b="1" dirty="0"/>
              <a:t>Applications</a:t>
            </a:r>
          </a:p>
        </p:txBody>
      </p:sp>
      <p:pic>
        <p:nvPicPr>
          <p:cNvPr id="22" name="图片 21">
            <a:extLst>
              <a:ext uri="{FF2B5EF4-FFF2-40B4-BE49-F238E27FC236}">
                <a16:creationId xmlns:a16="http://schemas.microsoft.com/office/drawing/2014/main" id="{65A0183A-3B6D-4E78-AF6F-BA2F0F33D84A}"/>
              </a:ext>
            </a:extLst>
          </p:cNvPr>
          <p:cNvPicPr>
            <a:picLocks noChangeAspect="1"/>
          </p:cNvPicPr>
          <p:nvPr/>
        </p:nvPicPr>
        <p:blipFill>
          <a:blip r:embed="rId3"/>
          <a:stretch>
            <a:fillRect/>
          </a:stretch>
        </p:blipFill>
        <p:spPr>
          <a:xfrm>
            <a:off x="203488" y="1334779"/>
            <a:ext cx="5724439" cy="3738264"/>
          </a:xfrm>
          <a:prstGeom prst="rect">
            <a:avLst/>
          </a:prstGeom>
        </p:spPr>
      </p:pic>
      <p:pic>
        <p:nvPicPr>
          <p:cNvPr id="2" name="图片 1">
            <a:extLst>
              <a:ext uri="{FF2B5EF4-FFF2-40B4-BE49-F238E27FC236}">
                <a16:creationId xmlns:a16="http://schemas.microsoft.com/office/drawing/2014/main" id="{04CC81E8-C7D0-40B8-8BDD-E0134CA38136}"/>
              </a:ext>
            </a:extLst>
          </p:cNvPr>
          <p:cNvPicPr>
            <a:picLocks noChangeAspect="1"/>
          </p:cNvPicPr>
          <p:nvPr/>
        </p:nvPicPr>
        <p:blipFill>
          <a:blip r:embed="rId4"/>
          <a:stretch>
            <a:fillRect/>
          </a:stretch>
        </p:blipFill>
        <p:spPr>
          <a:xfrm>
            <a:off x="5840759" y="2387839"/>
            <a:ext cx="3070274" cy="2532185"/>
          </a:xfrm>
          <a:prstGeom prst="rect">
            <a:avLst/>
          </a:prstGeom>
        </p:spPr>
      </p:pic>
      <p:sp>
        <p:nvSpPr>
          <p:cNvPr id="4" name="文本框 3">
            <a:extLst>
              <a:ext uri="{FF2B5EF4-FFF2-40B4-BE49-F238E27FC236}">
                <a16:creationId xmlns:a16="http://schemas.microsoft.com/office/drawing/2014/main" id="{983425BB-C3AC-4A70-83E5-BDA49B665810}"/>
              </a:ext>
            </a:extLst>
          </p:cNvPr>
          <p:cNvSpPr txBox="1"/>
          <p:nvPr/>
        </p:nvSpPr>
        <p:spPr>
          <a:xfrm>
            <a:off x="1561513" y="1075267"/>
            <a:ext cx="998807" cy="338554"/>
          </a:xfrm>
          <a:prstGeom prst="rect">
            <a:avLst/>
          </a:prstGeom>
          <a:noFill/>
        </p:spPr>
        <p:txBody>
          <a:bodyPr wrap="square" rtlCol="0">
            <a:spAutoFit/>
          </a:bodyPr>
          <a:lstStyle/>
          <a:p>
            <a:r>
              <a:rPr lang="en-US" altLang="zh-CN" sz="1600" dirty="0"/>
              <a:t>low CN</a:t>
            </a:r>
            <a:endParaRPr lang="zh-CN" altLang="en-US" sz="1600" dirty="0"/>
          </a:p>
        </p:txBody>
      </p:sp>
      <p:sp>
        <p:nvSpPr>
          <p:cNvPr id="25" name="文本框 24">
            <a:extLst>
              <a:ext uri="{FF2B5EF4-FFF2-40B4-BE49-F238E27FC236}">
                <a16:creationId xmlns:a16="http://schemas.microsoft.com/office/drawing/2014/main" id="{8AFA2281-C2A1-47CF-9CA9-D0085ADBB0DE}"/>
              </a:ext>
            </a:extLst>
          </p:cNvPr>
          <p:cNvSpPr txBox="1"/>
          <p:nvPr/>
        </p:nvSpPr>
        <p:spPr>
          <a:xfrm>
            <a:off x="3899531" y="1058643"/>
            <a:ext cx="510363" cy="369332"/>
          </a:xfrm>
          <a:prstGeom prst="rect">
            <a:avLst/>
          </a:prstGeom>
          <a:noFill/>
        </p:spPr>
        <p:txBody>
          <a:bodyPr wrap="square" rtlCol="0">
            <a:spAutoFit/>
          </a:bodyPr>
          <a:lstStyle/>
          <a:p>
            <a:r>
              <a:rPr lang="en-US" altLang="zh-CN" dirty="0"/>
              <a:t>top</a:t>
            </a:r>
            <a:endParaRPr lang="zh-CN" altLang="en-US" dirty="0"/>
          </a:p>
        </p:txBody>
      </p:sp>
      <p:sp>
        <p:nvSpPr>
          <p:cNvPr id="26" name="文本框 25">
            <a:extLst>
              <a:ext uri="{FF2B5EF4-FFF2-40B4-BE49-F238E27FC236}">
                <a16:creationId xmlns:a16="http://schemas.microsoft.com/office/drawing/2014/main" id="{688D3A86-2193-4170-8C0D-E27B5CCB5877}"/>
              </a:ext>
            </a:extLst>
          </p:cNvPr>
          <p:cNvSpPr txBox="1"/>
          <p:nvPr/>
        </p:nvSpPr>
        <p:spPr>
          <a:xfrm>
            <a:off x="4501660" y="1068179"/>
            <a:ext cx="876910" cy="369332"/>
          </a:xfrm>
          <a:prstGeom prst="rect">
            <a:avLst/>
          </a:prstGeom>
          <a:noFill/>
        </p:spPr>
        <p:txBody>
          <a:bodyPr wrap="square" rtlCol="0">
            <a:spAutoFit/>
          </a:bodyPr>
          <a:lstStyle/>
          <a:p>
            <a:r>
              <a:rPr lang="en-US" altLang="zh-CN" dirty="0"/>
              <a:t>bridge</a:t>
            </a:r>
            <a:endParaRPr lang="zh-CN" altLang="en-US" dirty="0"/>
          </a:p>
        </p:txBody>
      </p:sp>
      <p:sp>
        <p:nvSpPr>
          <p:cNvPr id="49" name="椭圆 48">
            <a:extLst>
              <a:ext uri="{FF2B5EF4-FFF2-40B4-BE49-F238E27FC236}">
                <a16:creationId xmlns:a16="http://schemas.microsoft.com/office/drawing/2014/main" id="{48DDC09E-4A9B-4145-BECF-2EA23E36F457}"/>
              </a:ext>
            </a:extLst>
          </p:cNvPr>
          <p:cNvSpPr/>
          <p:nvPr/>
        </p:nvSpPr>
        <p:spPr>
          <a:xfrm>
            <a:off x="5899895" y="1396950"/>
            <a:ext cx="333780" cy="323165"/>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B74DB7B3-89F3-4728-A356-E0ADD6E67E58}"/>
              </a:ext>
            </a:extLst>
          </p:cNvPr>
          <p:cNvSpPr/>
          <p:nvPr/>
        </p:nvSpPr>
        <p:spPr>
          <a:xfrm>
            <a:off x="6249475" y="1405515"/>
            <a:ext cx="333780" cy="322981"/>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 50">
            <a:extLst>
              <a:ext uri="{FF2B5EF4-FFF2-40B4-BE49-F238E27FC236}">
                <a16:creationId xmlns:a16="http://schemas.microsoft.com/office/drawing/2014/main" id="{809DEEA8-1888-4A99-BE50-D7D2E0672035}"/>
              </a:ext>
            </a:extLst>
          </p:cNvPr>
          <p:cNvSpPr/>
          <p:nvPr/>
        </p:nvSpPr>
        <p:spPr>
          <a:xfrm>
            <a:off x="6075913" y="1097203"/>
            <a:ext cx="333780" cy="322981"/>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a:extLst>
              <a:ext uri="{FF2B5EF4-FFF2-40B4-BE49-F238E27FC236}">
                <a16:creationId xmlns:a16="http://schemas.microsoft.com/office/drawing/2014/main" id="{2EE040D3-6E87-478F-A5D1-F32AF82CF7F7}"/>
              </a:ext>
            </a:extLst>
          </p:cNvPr>
          <p:cNvSpPr/>
          <p:nvPr/>
        </p:nvSpPr>
        <p:spPr>
          <a:xfrm>
            <a:off x="6912465" y="1373549"/>
            <a:ext cx="338924" cy="321770"/>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a:extLst>
              <a:ext uri="{FF2B5EF4-FFF2-40B4-BE49-F238E27FC236}">
                <a16:creationId xmlns:a16="http://schemas.microsoft.com/office/drawing/2014/main" id="{5BD93538-ECF0-4B8C-BFCE-E5B3C48C1230}"/>
              </a:ext>
            </a:extLst>
          </p:cNvPr>
          <p:cNvSpPr/>
          <p:nvPr/>
        </p:nvSpPr>
        <p:spPr>
          <a:xfrm>
            <a:off x="6387509" y="1085991"/>
            <a:ext cx="331430" cy="322981"/>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椭圆 53">
            <a:extLst>
              <a:ext uri="{FF2B5EF4-FFF2-40B4-BE49-F238E27FC236}">
                <a16:creationId xmlns:a16="http://schemas.microsoft.com/office/drawing/2014/main" id="{EFBDDD30-158A-41F7-B3B5-9CC530DD2EEB}"/>
              </a:ext>
            </a:extLst>
          </p:cNvPr>
          <p:cNvSpPr/>
          <p:nvPr/>
        </p:nvSpPr>
        <p:spPr>
          <a:xfrm>
            <a:off x="6730908" y="1073771"/>
            <a:ext cx="326225" cy="322981"/>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a16="http://schemas.microsoft.com/office/drawing/2014/main" id="{DFC120A0-76CB-4F2E-AC67-68FF1098C5FD}"/>
              </a:ext>
            </a:extLst>
          </p:cNvPr>
          <p:cNvSpPr/>
          <p:nvPr/>
        </p:nvSpPr>
        <p:spPr>
          <a:xfrm>
            <a:off x="6576348" y="1396974"/>
            <a:ext cx="338924" cy="321770"/>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3BB406EE-034E-4020-ACD7-43A67561E7C0}"/>
              </a:ext>
            </a:extLst>
          </p:cNvPr>
          <p:cNvSpPr/>
          <p:nvPr/>
        </p:nvSpPr>
        <p:spPr>
          <a:xfrm>
            <a:off x="8557084" y="1300584"/>
            <a:ext cx="353949" cy="325678"/>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A32DDF9F-59CF-4377-9A07-5122EE28EEB5}"/>
              </a:ext>
            </a:extLst>
          </p:cNvPr>
          <p:cNvSpPr/>
          <p:nvPr/>
        </p:nvSpPr>
        <p:spPr>
          <a:xfrm>
            <a:off x="7474587" y="1312759"/>
            <a:ext cx="353949" cy="325678"/>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4C929F66-05DD-4D4B-88D7-CF43F805AD3C}"/>
              </a:ext>
            </a:extLst>
          </p:cNvPr>
          <p:cNvSpPr/>
          <p:nvPr/>
        </p:nvSpPr>
        <p:spPr>
          <a:xfrm>
            <a:off x="7828536" y="1313419"/>
            <a:ext cx="353949" cy="325678"/>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9654B205-6827-47A9-A4BD-D1655E0EF9B8}"/>
              </a:ext>
            </a:extLst>
          </p:cNvPr>
          <p:cNvSpPr/>
          <p:nvPr/>
        </p:nvSpPr>
        <p:spPr>
          <a:xfrm>
            <a:off x="8182485" y="1310565"/>
            <a:ext cx="353949" cy="325678"/>
          </a:xfrm>
          <a:prstGeom prst="ellipse">
            <a:avLst/>
          </a:prstGeom>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FC367383-D603-4514-8A99-D692C78C10D7}"/>
              </a:ext>
            </a:extLst>
          </p:cNvPr>
          <p:cNvSpPr/>
          <p:nvPr/>
        </p:nvSpPr>
        <p:spPr>
          <a:xfrm>
            <a:off x="7661886" y="788824"/>
            <a:ext cx="353949" cy="325678"/>
          </a:xfrm>
          <a:prstGeom prst="ellipse">
            <a:avLst/>
          </a:prstGeom>
          <a:solidFill>
            <a:srgbClr val="FF0000"/>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a:extLst>
              <a:ext uri="{FF2B5EF4-FFF2-40B4-BE49-F238E27FC236}">
                <a16:creationId xmlns:a16="http://schemas.microsoft.com/office/drawing/2014/main" id="{F6630507-9F83-456F-BFE1-681E5F1ABC90}"/>
              </a:ext>
            </a:extLst>
          </p:cNvPr>
          <p:cNvSpPr/>
          <p:nvPr/>
        </p:nvSpPr>
        <p:spPr>
          <a:xfrm>
            <a:off x="7702243" y="1097618"/>
            <a:ext cx="273237" cy="251413"/>
          </a:xfrm>
          <a:prstGeom prst="ellipse">
            <a:avLst/>
          </a:prstGeom>
          <a:solidFill>
            <a:schemeClr val="tx1"/>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51E7C3A3-FA14-4031-9FBC-2A1C9F16DEEE}"/>
              </a:ext>
            </a:extLst>
          </p:cNvPr>
          <p:cNvSpPr/>
          <p:nvPr/>
        </p:nvSpPr>
        <p:spPr>
          <a:xfrm>
            <a:off x="8354117" y="779375"/>
            <a:ext cx="353949" cy="325678"/>
          </a:xfrm>
          <a:prstGeom prst="ellipse">
            <a:avLst/>
          </a:prstGeom>
          <a:solidFill>
            <a:srgbClr val="FF0000"/>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椭圆 62">
            <a:extLst>
              <a:ext uri="{FF2B5EF4-FFF2-40B4-BE49-F238E27FC236}">
                <a16:creationId xmlns:a16="http://schemas.microsoft.com/office/drawing/2014/main" id="{5AED812D-FD80-4D72-9857-1005CB0A7C5C}"/>
              </a:ext>
            </a:extLst>
          </p:cNvPr>
          <p:cNvSpPr/>
          <p:nvPr/>
        </p:nvSpPr>
        <p:spPr>
          <a:xfrm>
            <a:off x="8394474" y="1088169"/>
            <a:ext cx="273237" cy="251413"/>
          </a:xfrm>
          <a:prstGeom prst="ellipse">
            <a:avLst/>
          </a:prstGeom>
          <a:solidFill>
            <a:schemeClr val="tx1"/>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a:extLst>
              <a:ext uri="{FF2B5EF4-FFF2-40B4-BE49-F238E27FC236}">
                <a16:creationId xmlns:a16="http://schemas.microsoft.com/office/drawing/2014/main" id="{D9CA860F-BB45-4A8A-A6F1-A59B044E9405}"/>
              </a:ext>
            </a:extLst>
          </p:cNvPr>
          <p:cNvSpPr/>
          <p:nvPr/>
        </p:nvSpPr>
        <p:spPr>
          <a:xfrm>
            <a:off x="5699053" y="675505"/>
            <a:ext cx="353949" cy="325678"/>
          </a:xfrm>
          <a:prstGeom prst="ellipse">
            <a:avLst/>
          </a:prstGeom>
          <a:solidFill>
            <a:srgbClr val="FF0000"/>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椭圆 64">
            <a:extLst>
              <a:ext uri="{FF2B5EF4-FFF2-40B4-BE49-F238E27FC236}">
                <a16:creationId xmlns:a16="http://schemas.microsoft.com/office/drawing/2014/main" id="{0256ADE1-6D92-4E53-84CF-1E087B373600}"/>
              </a:ext>
            </a:extLst>
          </p:cNvPr>
          <p:cNvSpPr/>
          <p:nvPr/>
        </p:nvSpPr>
        <p:spPr>
          <a:xfrm>
            <a:off x="5940997" y="900798"/>
            <a:ext cx="273237" cy="251413"/>
          </a:xfrm>
          <a:prstGeom prst="ellipse">
            <a:avLst/>
          </a:prstGeom>
          <a:solidFill>
            <a:schemeClr val="tx1"/>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a:extLst>
              <a:ext uri="{FF2B5EF4-FFF2-40B4-BE49-F238E27FC236}">
                <a16:creationId xmlns:a16="http://schemas.microsoft.com/office/drawing/2014/main" id="{BA74C6F3-3D8D-44CE-975C-1FC172158748}"/>
              </a:ext>
            </a:extLst>
          </p:cNvPr>
          <p:cNvSpPr/>
          <p:nvPr/>
        </p:nvSpPr>
        <p:spPr>
          <a:xfrm rot="2404901">
            <a:off x="6975747" y="578134"/>
            <a:ext cx="353949" cy="325678"/>
          </a:xfrm>
          <a:prstGeom prst="ellipse">
            <a:avLst/>
          </a:prstGeom>
          <a:solidFill>
            <a:srgbClr val="FF0000"/>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48BE41B0-F8BB-4DFA-95CA-9F2AD54775F9}"/>
              </a:ext>
            </a:extLst>
          </p:cNvPr>
          <p:cNvSpPr/>
          <p:nvPr/>
        </p:nvSpPr>
        <p:spPr>
          <a:xfrm rot="2404901">
            <a:off x="6893917" y="858091"/>
            <a:ext cx="273237" cy="251413"/>
          </a:xfrm>
          <a:prstGeom prst="ellipse">
            <a:avLst/>
          </a:prstGeom>
          <a:solidFill>
            <a:schemeClr val="tx1"/>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椭圆 67">
            <a:extLst>
              <a:ext uri="{FF2B5EF4-FFF2-40B4-BE49-F238E27FC236}">
                <a16:creationId xmlns:a16="http://schemas.microsoft.com/office/drawing/2014/main" id="{21829242-AA64-42E4-A0F9-0F00B3F3B8FF}"/>
              </a:ext>
            </a:extLst>
          </p:cNvPr>
          <p:cNvSpPr/>
          <p:nvPr/>
        </p:nvSpPr>
        <p:spPr>
          <a:xfrm>
            <a:off x="6351522" y="544846"/>
            <a:ext cx="353949" cy="325678"/>
          </a:xfrm>
          <a:prstGeom prst="ellipse">
            <a:avLst/>
          </a:prstGeom>
          <a:solidFill>
            <a:srgbClr val="FF0000"/>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椭圆 68">
            <a:extLst>
              <a:ext uri="{FF2B5EF4-FFF2-40B4-BE49-F238E27FC236}">
                <a16:creationId xmlns:a16="http://schemas.microsoft.com/office/drawing/2014/main" id="{0B6E4CCE-7EAD-4EBD-A09B-C6AF77FFE93D}"/>
              </a:ext>
            </a:extLst>
          </p:cNvPr>
          <p:cNvSpPr/>
          <p:nvPr/>
        </p:nvSpPr>
        <p:spPr>
          <a:xfrm>
            <a:off x="6391879" y="853640"/>
            <a:ext cx="273237" cy="251413"/>
          </a:xfrm>
          <a:prstGeom prst="ellipse">
            <a:avLst/>
          </a:prstGeom>
          <a:solidFill>
            <a:schemeClr val="tx1"/>
          </a:solidFill>
          <a:effectLst>
            <a:outerShdw blurRad="76200" dir="13500000" sy="23000" kx="1200000" algn="br" rotWithShape="0">
              <a:prstClr val="black">
                <a:alpha val="20000"/>
              </a:prstClr>
            </a:outerShdw>
          </a:effectLst>
          <a:scene3d>
            <a:camera prst="orthographicFront"/>
            <a:lightRig rig="threePt" dir="t"/>
          </a:scene3d>
          <a:sp3d>
            <a:bevelT w="215900" h="120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D7FBC92C-E421-42F1-8CBB-F9B535381406}"/>
              </a:ext>
            </a:extLst>
          </p:cNvPr>
          <p:cNvSpPr txBox="1"/>
          <p:nvPr/>
        </p:nvSpPr>
        <p:spPr>
          <a:xfrm>
            <a:off x="206200" y="653089"/>
            <a:ext cx="4773659" cy="369332"/>
          </a:xfrm>
          <a:prstGeom prst="rect">
            <a:avLst/>
          </a:prstGeom>
          <a:noFill/>
        </p:spPr>
        <p:txBody>
          <a:bodyPr wrap="square" rtlCol="0">
            <a:spAutoFit/>
          </a:bodyPr>
          <a:lstStyle/>
          <a:p>
            <a:r>
              <a:rPr lang="en-US" altLang="zh-CN" dirty="0"/>
              <a:t>AP-XPS in different CO pressure</a:t>
            </a:r>
            <a:r>
              <a:rPr lang="zh-CN" altLang="en-US" dirty="0"/>
              <a:t>：</a:t>
            </a:r>
          </a:p>
        </p:txBody>
      </p:sp>
      <p:sp>
        <p:nvSpPr>
          <p:cNvPr id="70" name="文本框 69">
            <a:extLst>
              <a:ext uri="{FF2B5EF4-FFF2-40B4-BE49-F238E27FC236}">
                <a16:creationId xmlns:a16="http://schemas.microsoft.com/office/drawing/2014/main" id="{D3609A1F-B54F-4B7D-B57A-3AD9918DB1C8}"/>
              </a:ext>
            </a:extLst>
          </p:cNvPr>
          <p:cNvSpPr txBox="1"/>
          <p:nvPr/>
        </p:nvSpPr>
        <p:spPr>
          <a:xfrm>
            <a:off x="410817" y="5107006"/>
            <a:ext cx="8297249"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Pt 4f: High CO pressure results in more Pt with low coordinate number(CN), corresponding to Pt on edge of clusters.</a:t>
            </a:r>
          </a:p>
          <a:p>
            <a:pPr marL="285750" indent="-285750">
              <a:buFont typeface="Arial" panose="020B0604020202020204" pitchFamily="34" charset="0"/>
              <a:buChar char="•"/>
            </a:pPr>
            <a:r>
              <a:rPr lang="en-US" altLang="zh-CN" dirty="0"/>
              <a:t>O 1s: High CO pressure results in shift of top sites CO, corresponding to CO bound to edge Pt.</a:t>
            </a:r>
          </a:p>
        </p:txBody>
      </p:sp>
      <p:sp>
        <p:nvSpPr>
          <p:cNvPr id="71" name="文本框 70">
            <a:extLst>
              <a:ext uri="{FF2B5EF4-FFF2-40B4-BE49-F238E27FC236}">
                <a16:creationId xmlns:a16="http://schemas.microsoft.com/office/drawing/2014/main" id="{D03E9A73-0FE6-4063-A35F-64FE41CCEE45}"/>
              </a:ext>
            </a:extLst>
          </p:cNvPr>
          <p:cNvSpPr txBox="1"/>
          <p:nvPr/>
        </p:nvSpPr>
        <p:spPr>
          <a:xfrm>
            <a:off x="6310335" y="1853962"/>
            <a:ext cx="510363" cy="369332"/>
          </a:xfrm>
          <a:prstGeom prst="rect">
            <a:avLst/>
          </a:prstGeom>
          <a:noFill/>
        </p:spPr>
        <p:txBody>
          <a:bodyPr wrap="square" rtlCol="0">
            <a:spAutoFit/>
          </a:bodyPr>
          <a:lstStyle/>
          <a:p>
            <a:r>
              <a:rPr lang="en-US" altLang="zh-CN" dirty="0"/>
              <a:t>top</a:t>
            </a:r>
            <a:endParaRPr lang="zh-CN" altLang="en-US" dirty="0"/>
          </a:p>
        </p:txBody>
      </p:sp>
      <p:sp>
        <p:nvSpPr>
          <p:cNvPr id="72" name="文本框 71">
            <a:extLst>
              <a:ext uri="{FF2B5EF4-FFF2-40B4-BE49-F238E27FC236}">
                <a16:creationId xmlns:a16="http://schemas.microsoft.com/office/drawing/2014/main" id="{83CB09F3-B3AA-4FFD-8A03-EBD56ED9AD6E}"/>
              </a:ext>
            </a:extLst>
          </p:cNvPr>
          <p:cNvSpPr txBox="1"/>
          <p:nvPr/>
        </p:nvSpPr>
        <p:spPr>
          <a:xfrm>
            <a:off x="7790801" y="1831774"/>
            <a:ext cx="876910" cy="369332"/>
          </a:xfrm>
          <a:prstGeom prst="rect">
            <a:avLst/>
          </a:prstGeom>
          <a:noFill/>
        </p:spPr>
        <p:txBody>
          <a:bodyPr wrap="square" rtlCol="0">
            <a:spAutoFit/>
          </a:bodyPr>
          <a:lstStyle/>
          <a:p>
            <a:r>
              <a:rPr lang="en-US" altLang="zh-CN" dirty="0"/>
              <a:t>bridge</a:t>
            </a:r>
            <a:endParaRPr lang="zh-CN" altLang="en-US" dirty="0"/>
          </a:p>
        </p:txBody>
      </p:sp>
    </p:spTree>
    <p:extLst>
      <p:ext uri="{BB962C8B-B14F-4D97-AF65-F5344CB8AC3E}">
        <p14:creationId xmlns:p14="http://schemas.microsoft.com/office/powerpoint/2010/main" val="193024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7C47C4F2-A51C-4747-9BF5-3313082AC16C}"/>
              </a:ext>
            </a:extLst>
          </p:cNvPr>
          <p:cNvSpPr>
            <a:spLocks noGrp="1"/>
          </p:cNvSpPr>
          <p:nvPr>
            <p:ph type="sldNum" sz="quarter" idx="12"/>
          </p:nvPr>
        </p:nvSpPr>
        <p:spPr/>
        <p:txBody>
          <a:bodyPr/>
          <a:lstStyle/>
          <a:p>
            <a:fld id="{6BD4A2ED-E8D3-4D51-9DE0-818A08A0F7D8}" type="slidenum">
              <a:rPr lang="zh-CN" altLang="en-US" smtClean="0"/>
              <a:t>13</a:t>
            </a:fld>
            <a:endParaRPr lang="zh-CN" altLang="en-US"/>
          </a:p>
        </p:txBody>
      </p:sp>
      <p:cxnSp>
        <p:nvCxnSpPr>
          <p:cNvPr id="9" name="直接连接符 8">
            <a:extLst>
              <a:ext uri="{FF2B5EF4-FFF2-40B4-BE49-F238E27FC236}">
                <a16:creationId xmlns:a16="http://schemas.microsoft.com/office/drawing/2014/main" id="{011E0C61-7A60-44D3-B3DE-815A68547D4E}"/>
              </a:ext>
            </a:extLst>
          </p:cNvPr>
          <p:cNvCxnSpPr>
            <a:cxnSpLocks/>
          </p:cNvCxnSpPr>
          <p:nvPr/>
        </p:nvCxnSpPr>
        <p:spPr>
          <a:xfrm>
            <a:off x="81863" y="573201"/>
            <a:ext cx="35652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32">
            <a:extLst>
              <a:ext uri="{FF2B5EF4-FFF2-40B4-BE49-F238E27FC236}">
                <a16:creationId xmlns:a16="http://schemas.microsoft.com/office/drawing/2014/main" id="{42B8977D-C0A4-49E0-9045-AB0DA406C909}"/>
              </a:ext>
            </a:extLst>
          </p:cNvPr>
          <p:cNvSpPr txBox="1"/>
          <p:nvPr/>
        </p:nvSpPr>
        <p:spPr>
          <a:xfrm>
            <a:off x="81863" y="102659"/>
            <a:ext cx="7193579" cy="461665"/>
          </a:xfrm>
          <a:prstGeom prst="rect">
            <a:avLst/>
          </a:prstGeom>
          <a:noFill/>
        </p:spPr>
        <p:txBody>
          <a:bodyPr wrap="square" rtlCol="0">
            <a:spAutoFit/>
          </a:bodyPr>
          <a:lstStyle/>
          <a:p>
            <a:r>
              <a:rPr lang="en-US" altLang="zh-CN" sz="2400" b="1" dirty="0"/>
              <a:t>Applications</a:t>
            </a:r>
          </a:p>
        </p:txBody>
      </p:sp>
      <p:sp>
        <p:nvSpPr>
          <p:cNvPr id="2" name="矩形 1">
            <a:extLst>
              <a:ext uri="{FF2B5EF4-FFF2-40B4-BE49-F238E27FC236}">
                <a16:creationId xmlns:a16="http://schemas.microsoft.com/office/drawing/2014/main" id="{3EF91EB9-CCF5-455D-BCAF-22E104D2F40E}"/>
              </a:ext>
            </a:extLst>
          </p:cNvPr>
          <p:cNvSpPr/>
          <p:nvPr/>
        </p:nvSpPr>
        <p:spPr>
          <a:xfrm>
            <a:off x="410817" y="887348"/>
            <a:ext cx="4604146" cy="646331"/>
          </a:xfrm>
          <a:prstGeom prst="rect">
            <a:avLst/>
          </a:prstGeom>
        </p:spPr>
        <p:txBody>
          <a:bodyPr wrap="none">
            <a:spAutoFit/>
          </a:bodyPr>
          <a:lstStyle/>
          <a:p>
            <a:r>
              <a:rPr lang="en-US" altLang="zh-CN" dirty="0"/>
              <a:t>Co-Ru bimetallic surface for CO</a:t>
            </a:r>
            <a:r>
              <a:rPr lang="en-US" altLang="zh-CN" baseline="-25000" dirty="0"/>
              <a:t>2</a:t>
            </a:r>
            <a:r>
              <a:rPr lang="en-US" altLang="zh-CN" dirty="0"/>
              <a:t> reduction:</a:t>
            </a:r>
          </a:p>
          <a:p>
            <a:r>
              <a:rPr lang="en-US" altLang="zh-CN" dirty="0"/>
              <a:t>CO</a:t>
            </a:r>
            <a:r>
              <a:rPr lang="en-US" altLang="zh-CN" baseline="-25000" dirty="0"/>
              <a:t>2</a:t>
            </a:r>
            <a:r>
              <a:rPr lang="en-US" altLang="zh-CN" dirty="0"/>
              <a:t> + H</a:t>
            </a:r>
            <a:r>
              <a:rPr lang="en-US" altLang="zh-CN" baseline="-25000" dirty="0"/>
              <a:t>2</a:t>
            </a:r>
            <a:r>
              <a:rPr lang="en-US" altLang="zh-CN" dirty="0"/>
              <a:t> </a:t>
            </a:r>
            <a:r>
              <a:rPr lang="zh-CN" altLang="en-US" dirty="0"/>
              <a:t>→ </a:t>
            </a:r>
            <a:r>
              <a:rPr lang="en-US" altLang="zh-CN" dirty="0"/>
              <a:t>CH</a:t>
            </a:r>
            <a:r>
              <a:rPr lang="en-US" altLang="zh-CN" baseline="-25000" dirty="0"/>
              <a:t>4</a:t>
            </a:r>
            <a:r>
              <a:rPr lang="en-US" altLang="zh-CN" dirty="0"/>
              <a:t> + H</a:t>
            </a:r>
            <a:r>
              <a:rPr lang="en-US" altLang="zh-CN" baseline="-25000" dirty="0"/>
              <a:t>2</a:t>
            </a:r>
            <a:r>
              <a:rPr lang="en-US" altLang="zh-CN" dirty="0"/>
              <a:t>O </a:t>
            </a:r>
            <a:endParaRPr lang="zh-CN" altLang="en-US" dirty="0"/>
          </a:p>
        </p:txBody>
      </p:sp>
      <p:pic>
        <p:nvPicPr>
          <p:cNvPr id="8" name="图片 7">
            <a:extLst>
              <a:ext uri="{FF2B5EF4-FFF2-40B4-BE49-F238E27FC236}">
                <a16:creationId xmlns:a16="http://schemas.microsoft.com/office/drawing/2014/main" id="{34CA0369-8384-42AF-B43A-D722C838DBDF}"/>
              </a:ext>
            </a:extLst>
          </p:cNvPr>
          <p:cNvPicPr>
            <a:picLocks noChangeAspect="1"/>
          </p:cNvPicPr>
          <p:nvPr/>
        </p:nvPicPr>
        <p:blipFill>
          <a:blip r:embed="rId2"/>
          <a:stretch>
            <a:fillRect/>
          </a:stretch>
        </p:blipFill>
        <p:spPr>
          <a:xfrm>
            <a:off x="4322754" y="2005087"/>
            <a:ext cx="3668307" cy="2650337"/>
          </a:xfrm>
          <a:prstGeom prst="rect">
            <a:avLst/>
          </a:prstGeom>
        </p:spPr>
      </p:pic>
      <p:sp>
        <p:nvSpPr>
          <p:cNvPr id="11" name="文本框 10">
            <a:extLst>
              <a:ext uri="{FF2B5EF4-FFF2-40B4-BE49-F238E27FC236}">
                <a16:creationId xmlns:a16="http://schemas.microsoft.com/office/drawing/2014/main" id="{07F28CBA-BDB8-4D4D-A9D5-C2308E0D4393}"/>
              </a:ext>
            </a:extLst>
          </p:cNvPr>
          <p:cNvSpPr txBox="1"/>
          <p:nvPr/>
        </p:nvSpPr>
        <p:spPr>
          <a:xfrm>
            <a:off x="5014963" y="1919528"/>
            <a:ext cx="1323404" cy="415498"/>
          </a:xfrm>
          <a:prstGeom prst="rect">
            <a:avLst/>
          </a:prstGeom>
          <a:noFill/>
        </p:spPr>
        <p:txBody>
          <a:bodyPr wrap="square" rtlCol="0">
            <a:spAutoFit/>
          </a:bodyPr>
          <a:lstStyle/>
          <a:p>
            <a:pPr algn="ctr"/>
            <a:r>
              <a:rPr lang="en-US" altLang="zh-CN" sz="1050" b="1" dirty="0"/>
              <a:t>Ru/SiO</a:t>
            </a:r>
            <a:r>
              <a:rPr lang="en-US" altLang="zh-CN" sz="1050" b="1" baseline="-25000" dirty="0"/>
              <a:t>2</a:t>
            </a:r>
          </a:p>
          <a:p>
            <a:pPr algn="ctr"/>
            <a:r>
              <a:rPr lang="zh-CN" altLang="en-US" sz="1050" b="1" dirty="0"/>
              <a:t>（</a:t>
            </a:r>
            <a:r>
              <a:rPr lang="en-US" altLang="zh-CN" sz="1050" b="1" dirty="0"/>
              <a:t>inert carrier</a:t>
            </a:r>
            <a:r>
              <a:rPr lang="zh-CN" altLang="en-US" sz="1050" b="1" dirty="0"/>
              <a:t>）</a:t>
            </a:r>
          </a:p>
        </p:txBody>
      </p:sp>
      <p:sp>
        <p:nvSpPr>
          <p:cNvPr id="3" name="文本框 2">
            <a:extLst>
              <a:ext uri="{FF2B5EF4-FFF2-40B4-BE49-F238E27FC236}">
                <a16:creationId xmlns:a16="http://schemas.microsoft.com/office/drawing/2014/main" id="{D9ECEC3C-59C2-4918-973F-B2791EA99FA4}"/>
              </a:ext>
            </a:extLst>
          </p:cNvPr>
          <p:cNvSpPr txBox="1"/>
          <p:nvPr/>
        </p:nvSpPr>
        <p:spPr>
          <a:xfrm>
            <a:off x="410817" y="4956878"/>
            <a:ext cx="796455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Co-Ru bimetallic catalyst has a much lower light-off temperature (180</a:t>
            </a:r>
            <a:r>
              <a:rPr lang="zh-CN" altLang="en-US" dirty="0"/>
              <a:t>℃</a:t>
            </a:r>
            <a:r>
              <a:rPr lang="en-US" altLang="zh-CN" dirty="0"/>
              <a:t>) than Co</a:t>
            </a:r>
            <a:r>
              <a:rPr lang="en-US" altLang="zh-CN" baseline="-25000" dirty="0"/>
              <a:t>3</a:t>
            </a:r>
            <a:r>
              <a:rPr lang="en-US" altLang="zh-CN" dirty="0"/>
              <a:t>O</a:t>
            </a:r>
            <a:r>
              <a:rPr lang="en-US" altLang="zh-CN" baseline="-25000" dirty="0"/>
              <a:t>4</a:t>
            </a:r>
            <a:r>
              <a:rPr lang="en-US" altLang="zh-CN" dirty="0"/>
              <a:t> or Ru (260</a:t>
            </a:r>
            <a:r>
              <a:rPr lang="zh-CN" altLang="en-US" dirty="0"/>
              <a:t>℃</a:t>
            </a:r>
            <a:r>
              <a:rPr lang="en-US" altLang="zh-CN" dirty="0"/>
              <a:t>) and better catalytic activity.</a:t>
            </a:r>
          </a:p>
          <a:p>
            <a:pPr marL="285750" indent="-285750">
              <a:buFont typeface="Arial" panose="020B0604020202020204" pitchFamily="34" charset="0"/>
              <a:buChar char="•"/>
            </a:pPr>
            <a:r>
              <a:rPr lang="en-US" altLang="zh-CN" dirty="0"/>
              <a:t>AP-XPS shows the consistency of Co oxidation state change and light-off temperature.</a:t>
            </a:r>
          </a:p>
        </p:txBody>
      </p:sp>
      <p:pic>
        <p:nvPicPr>
          <p:cNvPr id="5" name="图片 4">
            <a:extLst>
              <a:ext uri="{FF2B5EF4-FFF2-40B4-BE49-F238E27FC236}">
                <a16:creationId xmlns:a16="http://schemas.microsoft.com/office/drawing/2014/main" id="{1717221F-0EBC-44C4-AAE8-1E349E123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28" y="1901047"/>
            <a:ext cx="3670179" cy="2836048"/>
          </a:xfrm>
          <a:prstGeom prst="rect">
            <a:avLst/>
          </a:prstGeom>
        </p:spPr>
      </p:pic>
      <p:cxnSp>
        <p:nvCxnSpPr>
          <p:cNvPr id="12" name="直接箭头连接符 11">
            <a:extLst>
              <a:ext uri="{FF2B5EF4-FFF2-40B4-BE49-F238E27FC236}">
                <a16:creationId xmlns:a16="http://schemas.microsoft.com/office/drawing/2014/main" id="{C97F952E-5B80-41E9-8927-5CBD809F44CA}"/>
              </a:ext>
            </a:extLst>
          </p:cNvPr>
          <p:cNvCxnSpPr>
            <a:cxnSpLocks/>
          </p:cNvCxnSpPr>
          <p:nvPr/>
        </p:nvCxnSpPr>
        <p:spPr>
          <a:xfrm>
            <a:off x="1700336" y="3101008"/>
            <a:ext cx="0" cy="706273"/>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3" name="直接箭头连接符 12">
            <a:extLst>
              <a:ext uri="{FF2B5EF4-FFF2-40B4-BE49-F238E27FC236}">
                <a16:creationId xmlns:a16="http://schemas.microsoft.com/office/drawing/2014/main" id="{2E3D624B-26B0-4FFE-9F26-71DEBDB02A42}"/>
              </a:ext>
            </a:extLst>
          </p:cNvPr>
          <p:cNvCxnSpPr>
            <a:cxnSpLocks/>
          </p:cNvCxnSpPr>
          <p:nvPr/>
        </p:nvCxnSpPr>
        <p:spPr>
          <a:xfrm>
            <a:off x="2248275" y="3104913"/>
            <a:ext cx="0" cy="702366"/>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0EA4E766-9AE6-49DE-B414-2083D039F282}"/>
              </a:ext>
            </a:extLst>
          </p:cNvPr>
          <p:cNvCxnSpPr>
            <a:cxnSpLocks/>
          </p:cNvCxnSpPr>
          <p:nvPr/>
        </p:nvCxnSpPr>
        <p:spPr>
          <a:xfrm>
            <a:off x="6170159" y="3101008"/>
            <a:ext cx="0" cy="702366"/>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4" name="矩形 3">
            <a:extLst>
              <a:ext uri="{FF2B5EF4-FFF2-40B4-BE49-F238E27FC236}">
                <a16:creationId xmlns:a16="http://schemas.microsoft.com/office/drawing/2014/main" id="{8A0F3D01-E488-440B-AA83-8D185A901F7D}"/>
              </a:ext>
            </a:extLst>
          </p:cNvPr>
          <p:cNvSpPr/>
          <p:nvPr/>
        </p:nvSpPr>
        <p:spPr>
          <a:xfrm>
            <a:off x="2117635" y="6304772"/>
            <a:ext cx="4550919" cy="307777"/>
          </a:xfrm>
          <a:prstGeom prst="rect">
            <a:avLst/>
          </a:prstGeom>
        </p:spPr>
        <p:txBody>
          <a:bodyPr wrap="square">
            <a:spAutoFit/>
          </a:bodyPr>
          <a:lstStyle/>
          <a:p>
            <a:pPr algn="ctr"/>
            <a:r>
              <a:rPr lang="en-US" altLang="zh-CN" sz="1400" dirty="0"/>
              <a:t>Yuan Zhu. </a:t>
            </a:r>
            <a:r>
              <a:rPr lang="en-US" altLang="zh-CN" sz="1400" i="1" dirty="0"/>
              <a:t>ACS </a:t>
            </a:r>
            <a:r>
              <a:rPr lang="en-US" altLang="zh-CN" sz="1400" i="1" dirty="0" err="1"/>
              <a:t>Catal</a:t>
            </a:r>
            <a:r>
              <a:rPr lang="en-US" altLang="zh-CN" sz="1400" dirty="0"/>
              <a:t>. </a:t>
            </a:r>
            <a:r>
              <a:rPr lang="en-US" altLang="zh-CN" sz="1400" b="1" dirty="0"/>
              <a:t>2012</a:t>
            </a:r>
            <a:r>
              <a:rPr lang="en-US" altLang="zh-CN" sz="1400" dirty="0"/>
              <a:t>, 2, 2403−2408</a:t>
            </a:r>
            <a:endParaRPr lang="zh-CN" altLang="en-US" sz="1400" dirty="0"/>
          </a:p>
        </p:txBody>
      </p:sp>
    </p:spTree>
    <p:extLst>
      <p:ext uri="{BB962C8B-B14F-4D97-AF65-F5344CB8AC3E}">
        <p14:creationId xmlns:p14="http://schemas.microsoft.com/office/powerpoint/2010/main" val="625456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7C47C4F2-A51C-4747-9BF5-3313082AC16C}"/>
              </a:ext>
            </a:extLst>
          </p:cNvPr>
          <p:cNvSpPr>
            <a:spLocks noGrp="1"/>
          </p:cNvSpPr>
          <p:nvPr>
            <p:ph type="sldNum" sz="quarter" idx="12"/>
          </p:nvPr>
        </p:nvSpPr>
        <p:spPr/>
        <p:txBody>
          <a:bodyPr/>
          <a:lstStyle/>
          <a:p>
            <a:fld id="{6BD4A2ED-E8D3-4D51-9DE0-818A08A0F7D8}" type="slidenum">
              <a:rPr lang="zh-CN" altLang="en-US" smtClean="0"/>
              <a:t>14</a:t>
            </a:fld>
            <a:endParaRPr lang="zh-CN" altLang="en-US"/>
          </a:p>
        </p:txBody>
      </p:sp>
      <p:cxnSp>
        <p:nvCxnSpPr>
          <p:cNvPr id="9" name="直接连接符 8">
            <a:extLst>
              <a:ext uri="{FF2B5EF4-FFF2-40B4-BE49-F238E27FC236}">
                <a16:creationId xmlns:a16="http://schemas.microsoft.com/office/drawing/2014/main" id="{011E0C61-7A60-44D3-B3DE-815A68547D4E}"/>
              </a:ext>
            </a:extLst>
          </p:cNvPr>
          <p:cNvCxnSpPr>
            <a:cxnSpLocks/>
          </p:cNvCxnSpPr>
          <p:nvPr/>
        </p:nvCxnSpPr>
        <p:spPr>
          <a:xfrm>
            <a:off x="81863" y="573201"/>
            <a:ext cx="35652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32">
            <a:extLst>
              <a:ext uri="{FF2B5EF4-FFF2-40B4-BE49-F238E27FC236}">
                <a16:creationId xmlns:a16="http://schemas.microsoft.com/office/drawing/2014/main" id="{42B8977D-C0A4-49E0-9045-AB0DA406C909}"/>
              </a:ext>
            </a:extLst>
          </p:cNvPr>
          <p:cNvSpPr txBox="1"/>
          <p:nvPr/>
        </p:nvSpPr>
        <p:spPr>
          <a:xfrm>
            <a:off x="81863" y="102659"/>
            <a:ext cx="7193579" cy="461665"/>
          </a:xfrm>
          <a:prstGeom prst="rect">
            <a:avLst/>
          </a:prstGeom>
          <a:noFill/>
        </p:spPr>
        <p:txBody>
          <a:bodyPr wrap="square" rtlCol="0">
            <a:spAutoFit/>
          </a:bodyPr>
          <a:lstStyle/>
          <a:p>
            <a:r>
              <a:rPr lang="en-US" altLang="zh-CN" sz="2400" b="1" dirty="0"/>
              <a:t>Applications</a:t>
            </a:r>
          </a:p>
        </p:txBody>
      </p:sp>
      <p:pic>
        <p:nvPicPr>
          <p:cNvPr id="14" name="图片 13">
            <a:extLst>
              <a:ext uri="{FF2B5EF4-FFF2-40B4-BE49-F238E27FC236}">
                <a16:creationId xmlns:a16="http://schemas.microsoft.com/office/drawing/2014/main" id="{44B3E306-C030-4845-B78F-9104151BC2C5}"/>
              </a:ext>
            </a:extLst>
          </p:cNvPr>
          <p:cNvPicPr>
            <a:picLocks noChangeAspect="1"/>
          </p:cNvPicPr>
          <p:nvPr/>
        </p:nvPicPr>
        <p:blipFill>
          <a:blip r:embed="rId2"/>
          <a:stretch>
            <a:fillRect/>
          </a:stretch>
        </p:blipFill>
        <p:spPr>
          <a:xfrm>
            <a:off x="238542" y="1039141"/>
            <a:ext cx="1803597" cy="2851047"/>
          </a:xfrm>
          <a:prstGeom prst="rect">
            <a:avLst/>
          </a:prstGeom>
        </p:spPr>
      </p:pic>
      <p:pic>
        <p:nvPicPr>
          <p:cNvPr id="15" name="图片 14">
            <a:extLst>
              <a:ext uri="{FF2B5EF4-FFF2-40B4-BE49-F238E27FC236}">
                <a16:creationId xmlns:a16="http://schemas.microsoft.com/office/drawing/2014/main" id="{158F167B-0E01-4E58-AF7B-5145CDDB0305}"/>
              </a:ext>
            </a:extLst>
          </p:cNvPr>
          <p:cNvPicPr>
            <a:picLocks noChangeAspect="1"/>
          </p:cNvPicPr>
          <p:nvPr/>
        </p:nvPicPr>
        <p:blipFill>
          <a:blip r:embed="rId3"/>
          <a:stretch>
            <a:fillRect/>
          </a:stretch>
        </p:blipFill>
        <p:spPr>
          <a:xfrm>
            <a:off x="2043075" y="1039141"/>
            <a:ext cx="1860739" cy="2851048"/>
          </a:xfrm>
          <a:prstGeom prst="rect">
            <a:avLst/>
          </a:prstGeom>
        </p:spPr>
      </p:pic>
      <p:sp>
        <p:nvSpPr>
          <p:cNvPr id="16" name="文本框 15">
            <a:extLst>
              <a:ext uri="{FF2B5EF4-FFF2-40B4-BE49-F238E27FC236}">
                <a16:creationId xmlns:a16="http://schemas.microsoft.com/office/drawing/2014/main" id="{1040DE93-7B92-424D-A3C5-681D8853133D}"/>
              </a:ext>
            </a:extLst>
          </p:cNvPr>
          <p:cNvSpPr txBox="1"/>
          <p:nvPr/>
        </p:nvSpPr>
        <p:spPr>
          <a:xfrm>
            <a:off x="505659" y="1470081"/>
            <a:ext cx="774217" cy="276999"/>
          </a:xfrm>
          <a:prstGeom prst="rect">
            <a:avLst/>
          </a:prstGeom>
          <a:noFill/>
        </p:spPr>
        <p:txBody>
          <a:bodyPr wrap="square" rtlCol="0">
            <a:spAutoFit/>
          </a:bodyPr>
          <a:lstStyle/>
          <a:p>
            <a:r>
              <a:rPr lang="en-US" altLang="zh-CN" sz="1200" dirty="0"/>
              <a:t>XPS</a:t>
            </a:r>
            <a:endParaRPr lang="zh-CN" altLang="en-US" sz="1200" dirty="0"/>
          </a:p>
        </p:txBody>
      </p:sp>
      <p:cxnSp>
        <p:nvCxnSpPr>
          <p:cNvPr id="17" name="直接箭头连接符 16">
            <a:extLst>
              <a:ext uri="{FF2B5EF4-FFF2-40B4-BE49-F238E27FC236}">
                <a16:creationId xmlns:a16="http://schemas.microsoft.com/office/drawing/2014/main" id="{AE65D7DA-E52D-42F0-82ED-DE0A2C307BED}"/>
              </a:ext>
            </a:extLst>
          </p:cNvPr>
          <p:cNvCxnSpPr>
            <a:cxnSpLocks/>
          </p:cNvCxnSpPr>
          <p:nvPr/>
        </p:nvCxnSpPr>
        <p:spPr>
          <a:xfrm>
            <a:off x="904282" y="4817372"/>
            <a:ext cx="6060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297940F-A776-4C7F-8BB9-37097E8EA400}"/>
              </a:ext>
            </a:extLst>
          </p:cNvPr>
          <p:cNvSpPr txBox="1"/>
          <p:nvPr/>
        </p:nvSpPr>
        <p:spPr>
          <a:xfrm>
            <a:off x="1565821" y="4663109"/>
            <a:ext cx="573238" cy="300082"/>
          </a:xfrm>
          <a:prstGeom prst="rect">
            <a:avLst/>
          </a:prstGeom>
          <a:noFill/>
        </p:spPr>
        <p:txBody>
          <a:bodyPr wrap="square" rtlCol="0">
            <a:spAutoFit/>
          </a:bodyPr>
          <a:lstStyle/>
          <a:p>
            <a:r>
              <a:rPr lang="en-US" altLang="zh-CN" sz="1350" dirty="0" err="1"/>
              <a:t>CoO</a:t>
            </a:r>
            <a:endParaRPr lang="en-US" altLang="zh-CN" sz="1350" dirty="0"/>
          </a:p>
        </p:txBody>
      </p:sp>
      <p:cxnSp>
        <p:nvCxnSpPr>
          <p:cNvPr id="20" name="直接箭头连接符 19">
            <a:extLst>
              <a:ext uri="{FF2B5EF4-FFF2-40B4-BE49-F238E27FC236}">
                <a16:creationId xmlns:a16="http://schemas.microsoft.com/office/drawing/2014/main" id="{FA58DD9F-AC1B-451F-B3BE-6AD190C3FD8C}"/>
              </a:ext>
            </a:extLst>
          </p:cNvPr>
          <p:cNvCxnSpPr>
            <a:cxnSpLocks/>
            <a:endCxn id="21" idx="1"/>
          </p:cNvCxnSpPr>
          <p:nvPr/>
        </p:nvCxnSpPr>
        <p:spPr>
          <a:xfrm flipV="1">
            <a:off x="2137511" y="4798516"/>
            <a:ext cx="1111588" cy="188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0233B86-B223-4F12-B058-6F57FC632957}"/>
              </a:ext>
            </a:extLst>
          </p:cNvPr>
          <p:cNvSpPr txBox="1"/>
          <p:nvPr/>
        </p:nvSpPr>
        <p:spPr>
          <a:xfrm>
            <a:off x="3249099" y="4648475"/>
            <a:ext cx="654838" cy="300082"/>
          </a:xfrm>
          <a:prstGeom prst="rect">
            <a:avLst/>
          </a:prstGeom>
          <a:noFill/>
        </p:spPr>
        <p:txBody>
          <a:bodyPr wrap="square" rtlCol="0">
            <a:spAutoFit/>
          </a:bodyPr>
          <a:lstStyle/>
          <a:p>
            <a:r>
              <a:rPr lang="en-US" altLang="zh-CN" sz="1350" dirty="0"/>
              <a:t>Co(0)</a:t>
            </a:r>
          </a:p>
        </p:txBody>
      </p:sp>
      <p:sp>
        <p:nvSpPr>
          <p:cNvPr id="23" name="文本框 22">
            <a:extLst>
              <a:ext uri="{FF2B5EF4-FFF2-40B4-BE49-F238E27FC236}">
                <a16:creationId xmlns:a16="http://schemas.microsoft.com/office/drawing/2014/main" id="{BE84B54B-AEE4-42B4-81F5-043D1C71DFFD}"/>
              </a:ext>
            </a:extLst>
          </p:cNvPr>
          <p:cNvSpPr txBox="1"/>
          <p:nvPr/>
        </p:nvSpPr>
        <p:spPr>
          <a:xfrm>
            <a:off x="1559414" y="4300263"/>
            <a:ext cx="797127" cy="300082"/>
          </a:xfrm>
          <a:prstGeom prst="rect">
            <a:avLst/>
          </a:prstGeom>
          <a:noFill/>
        </p:spPr>
        <p:txBody>
          <a:bodyPr wrap="square" rtlCol="0">
            <a:spAutoFit/>
          </a:bodyPr>
          <a:lstStyle/>
          <a:p>
            <a:r>
              <a:rPr lang="en-US" altLang="zh-CN" sz="1350" dirty="0"/>
              <a:t>260</a:t>
            </a:r>
            <a:r>
              <a:rPr lang="zh-CN" altLang="en-US" sz="1350" dirty="0"/>
              <a:t>℃</a:t>
            </a:r>
          </a:p>
        </p:txBody>
      </p:sp>
      <p:sp>
        <p:nvSpPr>
          <p:cNvPr id="25" name="文本框 24">
            <a:extLst>
              <a:ext uri="{FF2B5EF4-FFF2-40B4-BE49-F238E27FC236}">
                <a16:creationId xmlns:a16="http://schemas.microsoft.com/office/drawing/2014/main" id="{C614B9E9-298F-4A7D-AFAB-DBB8AE550503}"/>
              </a:ext>
            </a:extLst>
          </p:cNvPr>
          <p:cNvSpPr txBox="1"/>
          <p:nvPr/>
        </p:nvSpPr>
        <p:spPr>
          <a:xfrm>
            <a:off x="3181885" y="4300263"/>
            <a:ext cx="730245" cy="300082"/>
          </a:xfrm>
          <a:prstGeom prst="rect">
            <a:avLst/>
          </a:prstGeom>
          <a:noFill/>
        </p:spPr>
        <p:txBody>
          <a:bodyPr wrap="square" rtlCol="0">
            <a:spAutoFit/>
          </a:bodyPr>
          <a:lstStyle/>
          <a:p>
            <a:r>
              <a:rPr lang="en-US" altLang="zh-CN" sz="1350" dirty="0"/>
              <a:t>300</a:t>
            </a:r>
            <a:r>
              <a:rPr lang="zh-CN" altLang="en-US" sz="1350" dirty="0"/>
              <a:t>℃</a:t>
            </a:r>
          </a:p>
        </p:txBody>
      </p:sp>
      <p:cxnSp>
        <p:nvCxnSpPr>
          <p:cNvPr id="26" name="直接箭头连接符 25">
            <a:extLst>
              <a:ext uri="{FF2B5EF4-FFF2-40B4-BE49-F238E27FC236}">
                <a16:creationId xmlns:a16="http://schemas.microsoft.com/office/drawing/2014/main" id="{F9F6E3FE-F840-437C-A361-767DAB42A3F4}"/>
              </a:ext>
            </a:extLst>
          </p:cNvPr>
          <p:cNvCxnSpPr>
            <a:cxnSpLocks/>
          </p:cNvCxnSpPr>
          <p:nvPr/>
        </p:nvCxnSpPr>
        <p:spPr>
          <a:xfrm>
            <a:off x="1831481" y="4978034"/>
            <a:ext cx="0" cy="5014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F3A336F3-0FF0-4239-8053-5D4F95E1F098}"/>
              </a:ext>
            </a:extLst>
          </p:cNvPr>
          <p:cNvSpPr txBox="1"/>
          <p:nvPr/>
        </p:nvSpPr>
        <p:spPr>
          <a:xfrm>
            <a:off x="1438433" y="5465987"/>
            <a:ext cx="814637" cy="300082"/>
          </a:xfrm>
          <a:prstGeom prst="rect">
            <a:avLst/>
          </a:prstGeom>
          <a:noFill/>
        </p:spPr>
        <p:txBody>
          <a:bodyPr wrap="square" rtlCol="0">
            <a:spAutoFit/>
          </a:bodyPr>
          <a:lstStyle/>
          <a:p>
            <a:r>
              <a:rPr lang="en-US" altLang="zh-CN" sz="1350" dirty="0"/>
              <a:t>No CH</a:t>
            </a:r>
            <a:r>
              <a:rPr lang="en-US" altLang="zh-CN" sz="1350" baseline="-25000" dirty="0"/>
              <a:t>4</a:t>
            </a:r>
            <a:endParaRPr lang="zh-CN" altLang="en-US" sz="1350" baseline="-25000" dirty="0"/>
          </a:p>
        </p:txBody>
      </p:sp>
      <p:cxnSp>
        <p:nvCxnSpPr>
          <p:cNvPr id="28" name="直接箭头连接符 27">
            <a:extLst>
              <a:ext uri="{FF2B5EF4-FFF2-40B4-BE49-F238E27FC236}">
                <a16:creationId xmlns:a16="http://schemas.microsoft.com/office/drawing/2014/main" id="{8FF69E57-D24F-4C7E-B2C2-D5F4C0553B08}"/>
              </a:ext>
            </a:extLst>
          </p:cNvPr>
          <p:cNvCxnSpPr>
            <a:cxnSpLocks/>
          </p:cNvCxnSpPr>
          <p:nvPr/>
        </p:nvCxnSpPr>
        <p:spPr>
          <a:xfrm>
            <a:off x="3556478" y="4949300"/>
            <a:ext cx="0" cy="5014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687365F-8D5A-481E-88D3-7FB83A2E5A27}"/>
              </a:ext>
            </a:extLst>
          </p:cNvPr>
          <p:cNvSpPr txBox="1"/>
          <p:nvPr/>
        </p:nvSpPr>
        <p:spPr>
          <a:xfrm>
            <a:off x="253826" y="4663109"/>
            <a:ext cx="709237" cy="300082"/>
          </a:xfrm>
          <a:prstGeom prst="rect">
            <a:avLst/>
          </a:prstGeom>
          <a:noFill/>
        </p:spPr>
        <p:txBody>
          <a:bodyPr wrap="square" rtlCol="0">
            <a:spAutoFit/>
          </a:bodyPr>
          <a:lstStyle/>
          <a:p>
            <a:r>
              <a:rPr lang="en-US" altLang="zh-CN" sz="1350" dirty="0"/>
              <a:t>Co</a:t>
            </a:r>
            <a:r>
              <a:rPr lang="en-US" altLang="zh-CN" sz="1350" baseline="-25000" dirty="0"/>
              <a:t>3</a:t>
            </a:r>
            <a:r>
              <a:rPr lang="en-US" altLang="zh-CN" sz="1350" dirty="0"/>
              <a:t>O</a:t>
            </a:r>
            <a:r>
              <a:rPr lang="en-US" altLang="zh-CN" sz="1350" baseline="-25000" dirty="0"/>
              <a:t>4</a:t>
            </a:r>
            <a:endParaRPr lang="en-US" altLang="zh-CN" sz="1350" dirty="0"/>
          </a:p>
        </p:txBody>
      </p:sp>
      <p:sp>
        <p:nvSpPr>
          <p:cNvPr id="30" name="矩形 29">
            <a:extLst>
              <a:ext uri="{FF2B5EF4-FFF2-40B4-BE49-F238E27FC236}">
                <a16:creationId xmlns:a16="http://schemas.microsoft.com/office/drawing/2014/main" id="{F752801D-74AC-49F8-AAB5-2485BD204C5A}"/>
              </a:ext>
            </a:extLst>
          </p:cNvPr>
          <p:cNvSpPr/>
          <p:nvPr/>
        </p:nvSpPr>
        <p:spPr>
          <a:xfrm>
            <a:off x="2978153" y="3072884"/>
            <a:ext cx="489939" cy="253916"/>
          </a:xfrm>
          <a:prstGeom prst="rect">
            <a:avLst/>
          </a:prstGeom>
        </p:spPr>
        <p:txBody>
          <a:bodyPr wrap="square">
            <a:spAutoFit/>
          </a:bodyPr>
          <a:lstStyle/>
          <a:p>
            <a:r>
              <a:rPr lang="en-US" altLang="zh-CN" sz="1050" dirty="0" err="1"/>
              <a:t>CoO</a:t>
            </a:r>
            <a:endParaRPr lang="en-US" altLang="zh-CN" sz="1050" dirty="0"/>
          </a:p>
        </p:txBody>
      </p:sp>
      <p:pic>
        <p:nvPicPr>
          <p:cNvPr id="32" name="图片 31">
            <a:extLst>
              <a:ext uri="{FF2B5EF4-FFF2-40B4-BE49-F238E27FC236}">
                <a16:creationId xmlns:a16="http://schemas.microsoft.com/office/drawing/2014/main" id="{DD4C9C4B-1D46-42BD-AF0A-F290AAF1D18F}"/>
              </a:ext>
            </a:extLst>
          </p:cNvPr>
          <p:cNvPicPr>
            <a:picLocks noChangeAspect="1"/>
          </p:cNvPicPr>
          <p:nvPr/>
        </p:nvPicPr>
        <p:blipFill>
          <a:blip r:embed="rId4"/>
          <a:stretch>
            <a:fillRect/>
          </a:stretch>
        </p:blipFill>
        <p:spPr>
          <a:xfrm>
            <a:off x="4476339" y="1039141"/>
            <a:ext cx="3655789" cy="3044639"/>
          </a:xfrm>
          <a:prstGeom prst="rect">
            <a:avLst/>
          </a:prstGeom>
        </p:spPr>
      </p:pic>
      <p:sp>
        <p:nvSpPr>
          <p:cNvPr id="33" name="矩形 32">
            <a:extLst>
              <a:ext uri="{FF2B5EF4-FFF2-40B4-BE49-F238E27FC236}">
                <a16:creationId xmlns:a16="http://schemas.microsoft.com/office/drawing/2014/main" id="{D1F5954E-07B2-4870-BFBF-0EF687002EB3}"/>
              </a:ext>
            </a:extLst>
          </p:cNvPr>
          <p:cNvSpPr/>
          <p:nvPr/>
        </p:nvSpPr>
        <p:spPr>
          <a:xfrm>
            <a:off x="4595075" y="773625"/>
            <a:ext cx="2368429" cy="300082"/>
          </a:xfrm>
          <a:prstGeom prst="rect">
            <a:avLst/>
          </a:prstGeom>
        </p:spPr>
        <p:txBody>
          <a:bodyPr wrap="square">
            <a:spAutoFit/>
          </a:bodyPr>
          <a:lstStyle/>
          <a:p>
            <a:r>
              <a:rPr lang="en-US" altLang="zh-CN" sz="1350" dirty="0"/>
              <a:t>AP-XPS: (Co</a:t>
            </a:r>
            <a:r>
              <a:rPr lang="en-US" altLang="zh-CN" sz="1350" baseline="-25000" dirty="0"/>
              <a:t>0.95</a:t>
            </a:r>
            <a:r>
              <a:rPr lang="en-US" altLang="zh-CN" sz="1350" dirty="0"/>
              <a:t>Ru</a:t>
            </a:r>
            <a:r>
              <a:rPr lang="en-US" altLang="zh-CN" sz="1350" baseline="-25000" dirty="0"/>
              <a:t>0.05</a:t>
            </a:r>
            <a:r>
              <a:rPr lang="en-US" altLang="zh-CN" sz="1350" dirty="0"/>
              <a:t>)</a:t>
            </a:r>
            <a:r>
              <a:rPr lang="en-US" altLang="zh-CN" sz="1350" baseline="-25000" dirty="0"/>
              <a:t>3</a:t>
            </a:r>
            <a:r>
              <a:rPr lang="en-US" altLang="zh-CN" sz="1350" dirty="0"/>
              <a:t>O</a:t>
            </a:r>
            <a:r>
              <a:rPr lang="en-US" altLang="zh-CN" sz="1350" baseline="-25000" dirty="0"/>
              <a:t>4</a:t>
            </a:r>
            <a:r>
              <a:rPr lang="en-US" altLang="zh-CN" sz="1350" dirty="0"/>
              <a:t> </a:t>
            </a:r>
            <a:endParaRPr lang="zh-CN" altLang="en-US" sz="1350" dirty="0"/>
          </a:p>
        </p:txBody>
      </p:sp>
      <p:sp>
        <p:nvSpPr>
          <p:cNvPr id="34" name="文本框 33">
            <a:extLst>
              <a:ext uri="{FF2B5EF4-FFF2-40B4-BE49-F238E27FC236}">
                <a16:creationId xmlns:a16="http://schemas.microsoft.com/office/drawing/2014/main" id="{14B59132-48E7-4248-9DD8-A53B5FB9788A}"/>
              </a:ext>
            </a:extLst>
          </p:cNvPr>
          <p:cNvSpPr txBox="1"/>
          <p:nvPr/>
        </p:nvSpPr>
        <p:spPr>
          <a:xfrm>
            <a:off x="4784034" y="5324079"/>
            <a:ext cx="713017" cy="300082"/>
          </a:xfrm>
          <a:prstGeom prst="rect">
            <a:avLst/>
          </a:prstGeom>
          <a:noFill/>
        </p:spPr>
        <p:txBody>
          <a:bodyPr wrap="square" rtlCol="0">
            <a:spAutoFit/>
          </a:bodyPr>
          <a:lstStyle/>
          <a:p>
            <a:r>
              <a:rPr lang="en-US" altLang="zh-CN" sz="1350" dirty="0"/>
              <a:t>Co</a:t>
            </a:r>
            <a:r>
              <a:rPr lang="en-US" altLang="zh-CN" sz="1350" baseline="-25000" dirty="0"/>
              <a:t>3</a:t>
            </a:r>
            <a:r>
              <a:rPr lang="en-US" altLang="zh-CN" sz="1350" dirty="0"/>
              <a:t>O</a:t>
            </a:r>
            <a:r>
              <a:rPr lang="en-US" altLang="zh-CN" sz="1350" baseline="-25000" dirty="0"/>
              <a:t>4</a:t>
            </a:r>
            <a:endParaRPr lang="en-US" altLang="zh-CN" sz="1350" dirty="0"/>
          </a:p>
        </p:txBody>
      </p:sp>
      <p:cxnSp>
        <p:nvCxnSpPr>
          <p:cNvPr id="35" name="直接箭头连接符 34">
            <a:extLst>
              <a:ext uri="{FF2B5EF4-FFF2-40B4-BE49-F238E27FC236}">
                <a16:creationId xmlns:a16="http://schemas.microsoft.com/office/drawing/2014/main" id="{4F936F2F-7EF1-4BF7-AC39-EA67FC7A2CC2}"/>
              </a:ext>
            </a:extLst>
          </p:cNvPr>
          <p:cNvCxnSpPr>
            <a:cxnSpLocks/>
          </p:cNvCxnSpPr>
          <p:nvPr/>
        </p:nvCxnSpPr>
        <p:spPr>
          <a:xfrm>
            <a:off x="5499255" y="5472896"/>
            <a:ext cx="9038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40FA28F-5ECC-4D67-8896-4A15CB42CE43}"/>
              </a:ext>
            </a:extLst>
          </p:cNvPr>
          <p:cNvSpPr txBox="1"/>
          <p:nvPr/>
        </p:nvSpPr>
        <p:spPr>
          <a:xfrm>
            <a:off x="6195574" y="4797005"/>
            <a:ext cx="1386383" cy="507831"/>
          </a:xfrm>
          <a:prstGeom prst="rect">
            <a:avLst/>
          </a:prstGeom>
          <a:noFill/>
        </p:spPr>
        <p:txBody>
          <a:bodyPr wrap="square" rtlCol="0">
            <a:spAutoFit/>
          </a:bodyPr>
          <a:lstStyle/>
          <a:p>
            <a:pPr algn="ctr"/>
            <a:r>
              <a:rPr lang="en-US" altLang="zh-CN" sz="1350" dirty="0"/>
              <a:t>220</a:t>
            </a:r>
            <a:r>
              <a:rPr lang="zh-CN" altLang="en-US" sz="1350" dirty="0"/>
              <a:t>℃</a:t>
            </a:r>
            <a:endParaRPr lang="en-US" altLang="zh-CN" sz="1350" dirty="0"/>
          </a:p>
          <a:p>
            <a:pPr algn="ctr"/>
            <a:r>
              <a:rPr lang="en-US" altLang="zh-CN" sz="1350" dirty="0"/>
              <a:t>boosted by Ru</a:t>
            </a:r>
            <a:endParaRPr lang="zh-CN" altLang="en-US" sz="1350" dirty="0"/>
          </a:p>
        </p:txBody>
      </p:sp>
      <p:sp>
        <p:nvSpPr>
          <p:cNvPr id="39" name="文本框 38">
            <a:extLst>
              <a:ext uri="{FF2B5EF4-FFF2-40B4-BE49-F238E27FC236}">
                <a16:creationId xmlns:a16="http://schemas.microsoft.com/office/drawing/2014/main" id="{AD3B8B5D-B7C2-4466-9D78-8CCB0ECE5521}"/>
              </a:ext>
            </a:extLst>
          </p:cNvPr>
          <p:cNvSpPr txBox="1"/>
          <p:nvPr/>
        </p:nvSpPr>
        <p:spPr>
          <a:xfrm>
            <a:off x="6542065" y="5304836"/>
            <a:ext cx="658327" cy="300082"/>
          </a:xfrm>
          <a:prstGeom prst="rect">
            <a:avLst/>
          </a:prstGeom>
          <a:noFill/>
        </p:spPr>
        <p:txBody>
          <a:bodyPr wrap="square" rtlCol="0">
            <a:spAutoFit/>
          </a:bodyPr>
          <a:lstStyle/>
          <a:p>
            <a:r>
              <a:rPr lang="en-US" altLang="zh-CN" sz="1350" dirty="0"/>
              <a:t>Co(0)</a:t>
            </a:r>
          </a:p>
        </p:txBody>
      </p:sp>
      <p:sp>
        <p:nvSpPr>
          <p:cNvPr id="41" name="文本框 40">
            <a:extLst>
              <a:ext uri="{FF2B5EF4-FFF2-40B4-BE49-F238E27FC236}">
                <a16:creationId xmlns:a16="http://schemas.microsoft.com/office/drawing/2014/main" id="{FBFA5753-B7BD-4F73-97F2-0190D282CAEE}"/>
              </a:ext>
            </a:extLst>
          </p:cNvPr>
          <p:cNvSpPr txBox="1"/>
          <p:nvPr/>
        </p:nvSpPr>
        <p:spPr>
          <a:xfrm>
            <a:off x="4797701" y="4431649"/>
            <a:ext cx="572875" cy="300082"/>
          </a:xfrm>
          <a:prstGeom prst="rect">
            <a:avLst/>
          </a:prstGeom>
          <a:noFill/>
        </p:spPr>
        <p:txBody>
          <a:bodyPr wrap="square" rtlCol="0">
            <a:spAutoFit/>
          </a:bodyPr>
          <a:lstStyle/>
          <a:p>
            <a:r>
              <a:rPr lang="en-US" altLang="zh-CN" sz="1350" dirty="0"/>
              <a:t>Ru</a:t>
            </a:r>
            <a:r>
              <a:rPr lang="en-US" altLang="zh-CN" sz="1350" baseline="30000" dirty="0"/>
              <a:t>3+</a:t>
            </a:r>
            <a:endParaRPr lang="zh-CN" altLang="en-US" sz="1350" dirty="0"/>
          </a:p>
        </p:txBody>
      </p:sp>
      <p:cxnSp>
        <p:nvCxnSpPr>
          <p:cNvPr id="42" name="直接箭头连接符 41">
            <a:extLst>
              <a:ext uri="{FF2B5EF4-FFF2-40B4-BE49-F238E27FC236}">
                <a16:creationId xmlns:a16="http://schemas.microsoft.com/office/drawing/2014/main" id="{807FCC04-0CB3-4528-9B4C-BBE908790A98}"/>
              </a:ext>
            </a:extLst>
          </p:cNvPr>
          <p:cNvCxnSpPr>
            <a:cxnSpLocks/>
          </p:cNvCxnSpPr>
          <p:nvPr/>
        </p:nvCxnSpPr>
        <p:spPr>
          <a:xfrm>
            <a:off x="5459061" y="4591525"/>
            <a:ext cx="8921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DD14281-15C5-43B3-92FA-FE02C460D250}"/>
              </a:ext>
            </a:extLst>
          </p:cNvPr>
          <p:cNvSpPr txBox="1"/>
          <p:nvPr/>
        </p:nvSpPr>
        <p:spPr>
          <a:xfrm>
            <a:off x="6441321" y="4436717"/>
            <a:ext cx="1765618" cy="300082"/>
          </a:xfrm>
          <a:prstGeom prst="rect">
            <a:avLst/>
          </a:prstGeom>
          <a:noFill/>
        </p:spPr>
        <p:txBody>
          <a:bodyPr wrap="square" rtlCol="0">
            <a:spAutoFit/>
          </a:bodyPr>
          <a:lstStyle/>
          <a:p>
            <a:r>
              <a:rPr lang="en-US" altLang="zh-CN" sz="1350" dirty="0"/>
              <a:t>Ru(partial reduced )</a:t>
            </a:r>
          </a:p>
        </p:txBody>
      </p:sp>
      <p:cxnSp>
        <p:nvCxnSpPr>
          <p:cNvPr id="53" name="直接连接符 52">
            <a:extLst>
              <a:ext uri="{FF2B5EF4-FFF2-40B4-BE49-F238E27FC236}">
                <a16:creationId xmlns:a16="http://schemas.microsoft.com/office/drawing/2014/main" id="{8D14B8BF-0F1B-4D64-ABDF-F4E0B8454864}"/>
              </a:ext>
            </a:extLst>
          </p:cNvPr>
          <p:cNvCxnSpPr>
            <a:cxnSpLocks/>
          </p:cNvCxnSpPr>
          <p:nvPr/>
        </p:nvCxnSpPr>
        <p:spPr>
          <a:xfrm>
            <a:off x="4258543" y="906145"/>
            <a:ext cx="0" cy="4805540"/>
          </a:xfrm>
          <a:prstGeom prst="line">
            <a:avLst/>
          </a:prstGeom>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950DACE1-D7BA-4AB4-91B3-B9DD15710189}"/>
              </a:ext>
            </a:extLst>
          </p:cNvPr>
          <p:cNvSpPr txBox="1"/>
          <p:nvPr/>
        </p:nvSpPr>
        <p:spPr>
          <a:xfrm>
            <a:off x="2828459" y="5479239"/>
            <a:ext cx="1326004" cy="300082"/>
          </a:xfrm>
          <a:prstGeom prst="rect">
            <a:avLst/>
          </a:prstGeom>
          <a:noFill/>
        </p:spPr>
        <p:txBody>
          <a:bodyPr wrap="none" rtlCol="0">
            <a:spAutoFit/>
          </a:bodyPr>
          <a:lstStyle/>
          <a:p>
            <a:r>
              <a:rPr lang="en-US" altLang="zh-CN" sz="1350" dirty="0"/>
              <a:t>CH</a:t>
            </a:r>
            <a:r>
              <a:rPr lang="en-US" altLang="zh-CN" sz="1350" baseline="-25000" dirty="0"/>
              <a:t>4</a:t>
            </a:r>
            <a:r>
              <a:rPr lang="en-US" altLang="zh-CN" sz="1350" dirty="0"/>
              <a:t> generated</a:t>
            </a:r>
            <a:endParaRPr lang="zh-CN" altLang="en-US" sz="1350" dirty="0"/>
          </a:p>
        </p:txBody>
      </p:sp>
      <p:sp>
        <p:nvSpPr>
          <p:cNvPr id="56" name="文本框 55">
            <a:extLst>
              <a:ext uri="{FF2B5EF4-FFF2-40B4-BE49-F238E27FC236}">
                <a16:creationId xmlns:a16="http://schemas.microsoft.com/office/drawing/2014/main" id="{73392F11-FEA3-4709-A0A4-6758BA0E4208}"/>
              </a:ext>
            </a:extLst>
          </p:cNvPr>
          <p:cNvSpPr txBox="1"/>
          <p:nvPr/>
        </p:nvSpPr>
        <p:spPr>
          <a:xfrm>
            <a:off x="1279876" y="3952039"/>
            <a:ext cx="1786661" cy="300082"/>
          </a:xfrm>
          <a:prstGeom prst="rect">
            <a:avLst/>
          </a:prstGeom>
          <a:noFill/>
        </p:spPr>
        <p:txBody>
          <a:bodyPr wrap="square" rtlCol="0">
            <a:spAutoFit/>
          </a:bodyPr>
          <a:lstStyle/>
          <a:p>
            <a:r>
              <a:rPr lang="en-US" altLang="zh-CN" sz="1350" dirty="0"/>
              <a:t>0.5 Torr  CO</a:t>
            </a:r>
            <a:r>
              <a:rPr lang="en-US" altLang="zh-CN" sz="1350" baseline="-25000" dirty="0"/>
              <a:t>2</a:t>
            </a:r>
            <a:r>
              <a:rPr lang="en-US" altLang="zh-CN" sz="1350" dirty="0"/>
              <a:t>+H</a:t>
            </a:r>
            <a:r>
              <a:rPr lang="en-US" altLang="zh-CN" sz="1350" baseline="-25000" dirty="0"/>
              <a:t>2</a:t>
            </a:r>
            <a:endParaRPr lang="zh-CN" altLang="en-US" sz="1350" dirty="0"/>
          </a:p>
        </p:txBody>
      </p:sp>
      <p:sp>
        <p:nvSpPr>
          <p:cNvPr id="57" name="文本框 56">
            <a:extLst>
              <a:ext uri="{FF2B5EF4-FFF2-40B4-BE49-F238E27FC236}">
                <a16:creationId xmlns:a16="http://schemas.microsoft.com/office/drawing/2014/main" id="{3707D01C-DCE8-43D2-9564-754B6D68938B}"/>
              </a:ext>
            </a:extLst>
          </p:cNvPr>
          <p:cNvSpPr txBox="1"/>
          <p:nvPr/>
        </p:nvSpPr>
        <p:spPr>
          <a:xfrm>
            <a:off x="6255953" y="5962708"/>
            <a:ext cx="1326004" cy="300082"/>
          </a:xfrm>
          <a:prstGeom prst="rect">
            <a:avLst/>
          </a:prstGeom>
          <a:noFill/>
        </p:spPr>
        <p:txBody>
          <a:bodyPr wrap="none" rtlCol="0">
            <a:spAutoFit/>
          </a:bodyPr>
          <a:lstStyle/>
          <a:p>
            <a:r>
              <a:rPr lang="en-US" altLang="zh-CN" sz="1350" dirty="0"/>
              <a:t>CH</a:t>
            </a:r>
            <a:r>
              <a:rPr lang="en-US" altLang="zh-CN" sz="1350" baseline="-25000" dirty="0"/>
              <a:t>4</a:t>
            </a:r>
            <a:r>
              <a:rPr lang="en-US" altLang="zh-CN" sz="1350" dirty="0"/>
              <a:t> generated</a:t>
            </a:r>
            <a:endParaRPr lang="zh-CN" altLang="en-US" sz="1350" dirty="0"/>
          </a:p>
        </p:txBody>
      </p:sp>
      <p:sp>
        <p:nvSpPr>
          <p:cNvPr id="59" name="文本框 58">
            <a:extLst>
              <a:ext uri="{FF2B5EF4-FFF2-40B4-BE49-F238E27FC236}">
                <a16:creationId xmlns:a16="http://schemas.microsoft.com/office/drawing/2014/main" id="{6665A970-B56D-41B1-BD5B-F37F4261F841}"/>
              </a:ext>
            </a:extLst>
          </p:cNvPr>
          <p:cNvSpPr txBox="1"/>
          <p:nvPr/>
        </p:nvSpPr>
        <p:spPr>
          <a:xfrm>
            <a:off x="267110" y="753969"/>
            <a:ext cx="1858201" cy="300082"/>
          </a:xfrm>
          <a:prstGeom prst="rect">
            <a:avLst/>
          </a:prstGeom>
          <a:noFill/>
        </p:spPr>
        <p:txBody>
          <a:bodyPr wrap="none" rtlCol="0">
            <a:spAutoFit/>
          </a:bodyPr>
          <a:lstStyle/>
          <a:p>
            <a:r>
              <a:rPr lang="en-US" altLang="zh-CN" sz="1350" dirty="0"/>
              <a:t>AP-XPS</a:t>
            </a:r>
            <a:r>
              <a:rPr lang="zh-CN" altLang="en-US" sz="1350" dirty="0"/>
              <a:t>：</a:t>
            </a:r>
            <a:r>
              <a:rPr lang="en-US" altLang="zh-CN" sz="1350" dirty="0"/>
              <a:t>Co</a:t>
            </a:r>
            <a:r>
              <a:rPr lang="en-US" altLang="zh-CN" sz="1350" baseline="-25000" dirty="0"/>
              <a:t>3</a:t>
            </a:r>
            <a:r>
              <a:rPr lang="en-US" altLang="zh-CN" sz="1350" dirty="0"/>
              <a:t>O</a:t>
            </a:r>
            <a:r>
              <a:rPr lang="en-US" altLang="zh-CN" sz="1350" baseline="-25000" dirty="0"/>
              <a:t>4  </a:t>
            </a:r>
            <a:r>
              <a:rPr lang="en-US" altLang="zh-CN" sz="1350" dirty="0"/>
              <a:t>only</a:t>
            </a:r>
          </a:p>
        </p:txBody>
      </p:sp>
      <p:cxnSp>
        <p:nvCxnSpPr>
          <p:cNvPr id="43" name="直接箭头连接符 42">
            <a:extLst>
              <a:ext uri="{FF2B5EF4-FFF2-40B4-BE49-F238E27FC236}">
                <a16:creationId xmlns:a16="http://schemas.microsoft.com/office/drawing/2014/main" id="{66823518-941B-414F-8B7E-E39B48AEBF0D}"/>
              </a:ext>
            </a:extLst>
          </p:cNvPr>
          <p:cNvCxnSpPr>
            <a:cxnSpLocks/>
          </p:cNvCxnSpPr>
          <p:nvPr/>
        </p:nvCxnSpPr>
        <p:spPr>
          <a:xfrm>
            <a:off x="6855411" y="5624161"/>
            <a:ext cx="0" cy="2946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DFD2DD09-B4D2-465D-941C-FCFAFB30A8FD}"/>
              </a:ext>
            </a:extLst>
          </p:cNvPr>
          <p:cNvSpPr txBox="1"/>
          <p:nvPr/>
        </p:nvSpPr>
        <p:spPr>
          <a:xfrm>
            <a:off x="5679367" y="4035875"/>
            <a:ext cx="1786661" cy="300082"/>
          </a:xfrm>
          <a:prstGeom prst="rect">
            <a:avLst/>
          </a:prstGeom>
          <a:noFill/>
        </p:spPr>
        <p:txBody>
          <a:bodyPr wrap="square" rtlCol="0">
            <a:spAutoFit/>
          </a:bodyPr>
          <a:lstStyle/>
          <a:p>
            <a:r>
              <a:rPr lang="en-US" altLang="zh-CN" sz="1350" dirty="0"/>
              <a:t>0.5 Torr  CO</a:t>
            </a:r>
            <a:r>
              <a:rPr lang="en-US" altLang="zh-CN" sz="1350" baseline="-25000" dirty="0"/>
              <a:t>2</a:t>
            </a:r>
            <a:r>
              <a:rPr lang="en-US" altLang="zh-CN" sz="1350" dirty="0"/>
              <a:t>+H</a:t>
            </a:r>
            <a:r>
              <a:rPr lang="en-US" altLang="zh-CN" sz="1350" baseline="-25000" dirty="0"/>
              <a:t>2</a:t>
            </a:r>
            <a:endParaRPr lang="zh-CN" altLang="en-US" sz="1350" dirty="0"/>
          </a:p>
        </p:txBody>
      </p:sp>
    </p:spTree>
    <p:extLst>
      <p:ext uri="{BB962C8B-B14F-4D97-AF65-F5344CB8AC3E}">
        <p14:creationId xmlns:p14="http://schemas.microsoft.com/office/powerpoint/2010/main" val="3925305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22098C80-7E0A-42E3-8DD3-96F0502B7E64}"/>
              </a:ext>
            </a:extLst>
          </p:cNvPr>
          <p:cNvSpPr>
            <a:spLocks noGrp="1"/>
          </p:cNvSpPr>
          <p:nvPr>
            <p:ph type="sldNum" sz="quarter" idx="12"/>
          </p:nvPr>
        </p:nvSpPr>
        <p:spPr/>
        <p:txBody>
          <a:bodyPr/>
          <a:lstStyle/>
          <a:p>
            <a:fld id="{6BD4A2ED-E8D3-4D51-9DE0-818A08A0F7D8}" type="slidenum">
              <a:rPr lang="zh-CN" altLang="en-US" smtClean="0"/>
              <a:t>15</a:t>
            </a:fld>
            <a:endParaRPr lang="zh-CN" altLang="en-US"/>
          </a:p>
        </p:txBody>
      </p:sp>
      <p:cxnSp>
        <p:nvCxnSpPr>
          <p:cNvPr id="11" name="直接连接符 10">
            <a:extLst>
              <a:ext uri="{FF2B5EF4-FFF2-40B4-BE49-F238E27FC236}">
                <a16:creationId xmlns:a16="http://schemas.microsoft.com/office/drawing/2014/main" id="{9EDC4BC6-25F7-4026-996B-31746F224183}"/>
              </a:ext>
            </a:extLst>
          </p:cNvPr>
          <p:cNvCxnSpPr>
            <a:cxnSpLocks/>
          </p:cNvCxnSpPr>
          <p:nvPr/>
        </p:nvCxnSpPr>
        <p:spPr>
          <a:xfrm>
            <a:off x="81863" y="573201"/>
            <a:ext cx="1809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32">
            <a:extLst>
              <a:ext uri="{FF2B5EF4-FFF2-40B4-BE49-F238E27FC236}">
                <a16:creationId xmlns:a16="http://schemas.microsoft.com/office/drawing/2014/main" id="{4BA078F2-88CE-4C9F-9C0D-B3FD9BC46C38}"/>
              </a:ext>
            </a:extLst>
          </p:cNvPr>
          <p:cNvSpPr txBox="1"/>
          <p:nvPr/>
        </p:nvSpPr>
        <p:spPr>
          <a:xfrm>
            <a:off x="81864" y="102659"/>
            <a:ext cx="3069710" cy="461664"/>
          </a:xfrm>
          <a:prstGeom prst="rect">
            <a:avLst/>
          </a:prstGeom>
          <a:noFill/>
        </p:spPr>
        <p:txBody>
          <a:bodyPr wrap="square" rtlCol="0">
            <a:spAutoFit/>
          </a:bodyPr>
          <a:lstStyle/>
          <a:p>
            <a:r>
              <a:rPr lang="en-US" altLang="zh-CN" sz="2400" b="1" dirty="0"/>
              <a:t>Summary</a:t>
            </a:r>
            <a:endParaRPr lang="zh-CN" altLang="en-US" sz="2400" b="1" dirty="0"/>
          </a:p>
        </p:txBody>
      </p:sp>
      <p:pic>
        <p:nvPicPr>
          <p:cNvPr id="16" name="图片 15">
            <a:extLst>
              <a:ext uri="{FF2B5EF4-FFF2-40B4-BE49-F238E27FC236}">
                <a16:creationId xmlns:a16="http://schemas.microsoft.com/office/drawing/2014/main" id="{CC1BBE8C-0C9D-4473-9954-A485E8CE6810}"/>
              </a:ext>
            </a:extLst>
          </p:cNvPr>
          <p:cNvPicPr>
            <a:picLocks noChangeAspect="1"/>
          </p:cNvPicPr>
          <p:nvPr/>
        </p:nvPicPr>
        <p:blipFill>
          <a:blip r:embed="rId3">
            <a:alphaModFix amt="20000"/>
          </a:blip>
          <a:stretch>
            <a:fillRect/>
          </a:stretch>
        </p:blipFill>
        <p:spPr>
          <a:xfrm>
            <a:off x="881166" y="1289623"/>
            <a:ext cx="7045391" cy="4779329"/>
          </a:xfrm>
          <a:prstGeom prst="rect">
            <a:avLst/>
          </a:prstGeom>
        </p:spPr>
      </p:pic>
      <p:sp>
        <p:nvSpPr>
          <p:cNvPr id="2" name="文本框 1">
            <a:extLst>
              <a:ext uri="{FF2B5EF4-FFF2-40B4-BE49-F238E27FC236}">
                <a16:creationId xmlns:a16="http://schemas.microsoft.com/office/drawing/2014/main" id="{2073B793-7A3C-4BC7-A699-A77EDC87E629}"/>
              </a:ext>
            </a:extLst>
          </p:cNvPr>
          <p:cNvSpPr txBox="1"/>
          <p:nvPr/>
        </p:nvSpPr>
        <p:spPr>
          <a:xfrm>
            <a:off x="423081" y="996287"/>
            <a:ext cx="8134065" cy="5570756"/>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2000" dirty="0"/>
              <a:t>Binding energy of core level electrons can be obtained by XPS experiments, which is sensitive to change of electron states. Photoelectron detected by XPS detector has a </a:t>
            </a:r>
            <a:r>
              <a:rPr kumimoji="1" lang="en-US" altLang="zh-CN" sz="2000" dirty="0">
                <a:solidFill>
                  <a:srgbClr val="000000"/>
                </a:solidFill>
              </a:rPr>
              <a:t>mean free path lower than 10 nm, making </a:t>
            </a:r>
            <a:r>
              <a:rPr lang="en-US" altLang="zh-CN" sz="2000" dirty="0"/>
              <a:t>XPS a powerful technique for surface analysis. </a:t>
            </a:r>
          </a:p>
          <a:p>
            <a:pPr marL="285750" indent="-285750" algn="just">
              <a:buFont typeface="Arial" panose="020B0604020202020204" pitchFamily="34" charset="0"/>
              <a:buChar char="•"/>
            </a:pPr>
            <a:endParaRPr lang="en-US" altLang="zh-CN" sz="2000" dirty="0"/>
          </a:p>
          <a:p>
            <a:pPr algn="just"/>
            <a:endParaRPr lang="en-US" altLang="zh-CN" sz="2000" dirty="0"/>
          </a:p>
          <a:p>
            <a:pPr marL="285750" indent="-285750" algn="just">
              <a:buFont typeface="Arial" panose="020B0604020202020204" pitchFamily="34" charset="0"/>
              <a:buChar char="•"/>
            </a:pPr>
            <a:r>
              <a:rPr lang="en-US" altLang="zh-CN" sz="2000" dirty="0"/>
              <a:t>UHV is required for traditional XPS experiments. Results of UHV XPS measurements is not representative for real condition. AP-XPS use separated chamber and differential pumping system to perform test in near ambient pressure and different temperature, thus provide more real information.</a:t>
            </a:r>
          </a:p>
          <a:p>
            <a:pPr marL="285750" indent="-285750" algn="just">
              <a:buFont typeface="Arial" panose="020B0604020202020204" pitchFamily="34" charset="0"/>
              <a:buChar char="•"/>
            </a:pPr>
            <a:endParaRPr lang="en-US" altLang="zh-CN" sz="2000" dirty="0"/>
          </a:p>
          <a:p>
            <a:pPr marL="285750" indent="-285750" algn="just">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Absorption, rearrangement of surface atom, change in coordinate number or form, all result in change of binding energy, which can be tested and analyzed by AP-XPS in real application.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980130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7C47C4F2-A51C-4747-9BF5-3313082AC16C}"/>
              </a:ext>
            </a:extLst>
          </p:cNvPr>
          <p:cNvSpPr>
            <a:spLocks noGrp="1"/>
          </p:cNvSpPr>
          <p:nvPr>
            <p:ph type="sldNum" sz="quarter" idx="12"/>
          </p:nvPr>
        </p:nvSpPr>
        <p:spPr/>
        <p:txBody>
          <a:bodyPr/>
          <a:lstStyle/>
          <a:p>
            <a:fld id="{6BD4A2ED-E8D3-4D51-9DE0-818A08A0F7D8}" type="slidenum">
              <a:rPr lang="zh-CN" altLang="en-US" smtClean="0"/>
              <a:t>16</a:t>
            </a:fld>
            <a:endParaRPr lang="zh-CN" altLang="en-US"/>
          </a:p>
        </p:txBody>
      </p:sp>
      <p:cxnSp>
        <p:nvCxnSpPr>
          <p:cNvPr id="9" name="直接连接符 8">
            <a:extLst>
              <a:ext uri="{FF2B5EF4-FFF2-40B4-BE49-F238E27FC236}">
                <a16:creationId xmlns:a16="http://schemas.microsoft.com/office/drawing/2014/main" id="{011E0C61-7A60-44D3-B3DE-815A68547D4E}"/>
              </a:ext>
            </a:extLst>
          </p:cNvPr>
          <p:cNvCxnSpPr>
            <a:cxnSpLocks/>
          </p:cNvCxnSpPr>
          <p:nvPr/>
        </p:nvCxnSpPr>
        <p:spPr>
          <a:xfrm>
            <a:off x="81863" y="573201"/>
            <a:ext cx="30697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32">
            <a:extLst>
              <a:ext uri="{FF2B5EF4-FFF2-40B4-BE49-F238E27FC236}">
                <a16:creationId xmlns:a16="http://schemas.microsoft.com/office/drawing/2014/main" id="{42B8977D-C0A4-49E0-9045-AB0DA406C909}"/>
              </a:ext>
            </a:extLst>
          </p:cNvPr>
          <p:cNvSpPr txBox="1"/>
          <p:nvPr/>
        </p:nvSpPr>
        <p:spPr>
          <a:xfrm>
            <a:off x="81864" y="102659"/>
            <a:ext cx="3069710" cy="461664"/>
          </a:xfrm>
          <a:prstGeom prst="rect">
            <a:avLst/>
          </a:prstGeom>
          <a:noFill/>
        </p:spPr>
        <p:txBody>
          <a:bodyPr wrap="square" rtlCol="0">
            <a:spAutoFit/>
          </a:bodyPr>
          <a:lstStyle/>
          <a:p>
            <a:r>
              <a:rPr lang="en-US" altLang="zh-CN" sz="2400" b="1" dirty="0"/>
              <a:t>References</a:t>
            </a:r>
            <a:endParaRPr lang="zh-CN" altLang="en-US" sz="2400" b="1" dirty="0"/>
          </a:p>
        </p:txBody>
      </p:sp>
      <p:sp>
        <p:nvSpPr>
          <p:cNvPr id="2" name="文本框 1">
            <a:extLst>
              <a:ext uri="{FF2B5EF4-FFF2-40B4-BE49-F238E27FC236}">
                <a16:creationId xmlns:a16="http://schemas.microsoft.com/office/drawing/2014/main" id="{4BCC0F8E-C89E-4765-913D-D176C09CCCA3}"/>
              </a:ext>
            </a:extLst>
          </p:cNvPr>
          <p:cNvSpPr txBox="1"/>
          <p:nvPr/>
        </p:nvSpPr>
        <p:spPr>
          <a:xfrm>
            <a:off x="163075" y="921903"/>
            <a:ext cx="8686993" cy="4611519"/>
          </a:xfrm>
          <a:prstGeom prst="rect">
            <a:avLst/>
          </a:prstGeom>
          <a:noFill/>
        </p:spPr>
        <p:txBody>
          <a:bodyPr wrap="none" rtlCol="0">
            <a:spAutoFit/>
          </a:bodyPr>
          <a:lstStyle/>
          <a:p>
            <a:pPr>
              <a:lnSpc>
                <a:spcPct val="150000"/>
              </a:lnSpc>
            </a:pPr>
            <a:r>
              <a:rPr lang="en-US" altLang="zh-CN" dirty="0"/>
              <a:t>[1] X. Bao*, et. al, </a:t>
            </a:r>
            <a:r>
              <a:rPr lang="en-US" altLang="zh-CN" i="1" dirty="0"/>
              <a:t>Chem. Rev</a:t>
            </a:r>
            <a:r>
              <a:rPr lang="en-US" altLang="zh-CN" dirty="0"/>
              <a:t>., </a:t>
            </a:r>
            <a:r>
              <a:rPr lang="en-US" altLang="zh-CN" b="1" dirty="0"/>
              <a:t>2019</a:t>
            </a:r>
            <a:r>
              <a:rPr lang="en-US" altLang="zh-CN" dirty="0"/>
              <a:t>, 119, 12, 6822-6905.</a:t>
            </a:r>
          </a:p>
          <a:p>
            <a:pPr>
              <a:lnSpc>
                <a:spcPct val="150000"/>
              </a:lnSpc>
            </a:pPr>
            <a:r>
              <a:rPr lang="en-US" altLang="zh-CN" dirty="0"/>
              <a:t>[2] G. A. </a:t>
            </a:r>
            <a:r>
              <a:rPr lang="en-US" altLang="zh-CN" dirty="0" err="1"/>
              <a:t>Somorjai</a:t>
            </a:r>
            <a:r>
              <a:rPr lang="en-US" altLang="zh-CN" dirty="0"/>
              <a:t>*, et. al, </a:t>
            </a:r>
            <a:r>
              <a:rPr lang="en-US" altLang="zh-CN" i="1" dirty="0"/>
              <a:t>Science</a:t>
            </a:r>
            <a:r>
              <a:rPr lang="en-US" altLang="zh-CN" dirty="0"/>
              <a:t>, </a:t>
            </a:r>
            <a:r>
              <a:rPr lang="en-US" altLang="zh-CN" b="1" dirty="0"/>
              <a:t>2010</a:t>
            </a:r>
            <a:r>
              <a:rPr lang="en-US" altLang="zh-CN" dirty="0"/>
              <a:t>, 327,</a:t>
            </a:r>
            <a:r>
              <a:rPr lang="zh-CN" altLang="en-US" dirty="0"/>
              <a:t> </a:t>
            </a:r>
            <a:r>
              <a:rPr lang="en-US" altLang="zh-CN" dirty="0"/>
              <a:t>5967,</a:t>
            </a:r>
            <a:r>
              <a:rPr lang="zh-CN" altLang="en-US" dirty="0"/>
              <a:t> </a:t>
            </a:r>
            <a:r>
              <a:rPr lang="en-US" altLang="zh-CN" dirty="0"/>
              <a:t>850-853.</a:t>
            </a:r>
            <a:br>
              <a:rPr lang="en-US" altLang="zh-CN" dirty="0"/>
            </a:br>
            <a:r>
              <a:rPr lang="en-US" altLang="zh-CN" dirty="0"/>
              <a:t>[3] Feng Tao*, et. al, </a:t>
            </a:r>
            <a:r>
              <a:rPr lang="en-US" altLang="zh-CN" i="1" dirty="0"/>
              <a:t>ACS </a:t>
            </a:r>
            <a:r>
              <a:rPr lang="en-US" altLang="zh-CN" i="1" dirty="0" err="1"/>
              <a:t>Catal</a:t>
            </a:r>
            <a:r>
              <a:rPr lang="en-US" altLang="zh-CN" dirty="0"/>
              <a:t>. </a:t>
            </a:r>
            <a:r>
              <a:rPr lang="en-US" altLang="zh-CN" b="1" dirty="0"/>
              <a:t>2012</a:t>
            </a:r>
            <a:r>
              <a:rPr lang="en-US" altLang="zh-CN" dirty="0"/>
              <a:t>, 2, 2403−2408</a:t>
            </a:r>
            <a:endParaRPr lang="zh-CN" altLang="en-US" dirty="0"/>
          </a:p>
          <a:p>
            <a:pPr>
              <a:lnSpc>
                <a:spcPct val="150000"/>
              </a:lnSpc>
            </a:pPr>
            <a:r>
              <a:rPr lang="en-US" altLang="zh-CN" dirty="0"/>
              <a:t>[4] M. Ammann*, et. al, </a:t>
            </a:r>
            <a:r>
              <a:rPr lang="en-US" altLang="zh-CN" i="1" dirty="0"/>
              <a:t>Top </a:t>
            </a:r>
            <a:r>
              <a:rPr lang="en-US" altLang="zh-CN" i="1" dirty="0" err="1"/>
              <a:t>Catal</a:t>
            </a:r>
            <a:r>
              <a:rPr lang="en-US" altLang="zh-CN" dirty="0"/>
              <a:t>., </a:t>
            </a:r>
            <a:r>
              <a:rPr lang="en-US" altLang="zh-CN" b="1" dirty="0"/>
              <a:t>2016</a:t>
            </a:r>
            <a:r>
              <a:rPr lang="en-US" altLang="zh-CN" dirty="0"/>
              <a:t>, 59, 591-604.</a:t>
            </a:r>
          </a:p>
          <a:p>
            <a:pPr>
              <a:lnSpc>
                <a:spcPct val="150000"/>
              </a:lnSpc>
            </a:pPr>
            <a:r>
              <a:rPr lang="en-US" altLang="zh-CN" dirty="0"/>
              <a:t>[5] J. A. van </a:t>
            </a:r>
            <a:r>
              <a:rPr lang="en-US" altLang="zh-CN" dirty="0" err="1"/>
              <a:t>Bokhoven</a:t>
            </a:r>
            <a:r>
              <a:rPr lang="en-US" altLang="zh-CN" dirty="0"/>
              <a:t>*, et. al, </a:t>
            </a:r>
            <a:r>
              <a:rPr lang="en-US" altLang="zh-CN" i="1" dirty="0"/>
              <a:t>J. Phys. Chem. Lett</a:t>
            </a:r>
            <a:r>
              <a:rPr lang="en-US" altLang="zh-CN" dirty="0"/>
              <a:t>., </a:t>
            </a:r>
            <a:r>
              <a:rPr lang="en-US" altLang="zh-CN" b="1" dirty="0"/>
              <a:t>2017</a:t>
            </a:r>
            <a:r>
              <a:rPr lang="en-US" altLang="zh-CN" dirty="0"/>
              <a:t>, 8, 102-108.</a:t>
            </a:r>
          </a:p>
          <a:p>
            <a:pPr>
              <a:lnSpc>
                <a:spcPct val="150000"/>
              </a:lnSpc>
            </a:pPr>
            <a:r>
              <a:rPr lang="en-US" altLang="zh-CN" dirty="0"/>
              <a:t>[6] John T. Newberg*, et. al, </a:t>
            </a:r>
            <a:r>
              <a:rPr lang="en-US" altLang="zh-CN" i="1" dirty="0"/>
              <a:t>Surf. Sci. Rep.</a:t>
            </a:r>
            <a:r>
              <a:rPr lang="fr-FR" altLang="zh-CN" i="1" dirty="0"/>
              <a:t> </a:t>
            </a:r>
            <a:r>
              <a:rPr lang="fr-FR" altLang="zh-CN" b="1" dirty="0"/>
              <a:t>2018</a:t>
            </a:r>
            <a:r>
              <a:rPr lang="fr-FR" altLang="zh-CN" dirty="0"/>
              <a:t>, 73, 37-57</a:t>
            </a:r>
            <a:endParaRPr lang="en-US" altLang="zh-CN" dirty="0"/>
          </a:p>
          <a:p>
            <a:pPr>
              <a:lnSpc>
                <a:spcPct val="150000"/>
              </a:lnSpc>
            </a:pPr>
            <a:r>
              <a:rPr lang="en-US" altLang="zh-CN" dirty="0"/>
              <a:t>[7] J. </a:t>
            </a:r>
            <a:r>
              <a:rPr lang="en-US" altLang="zh-CN" dirty="0" err="1"/>
              <a:t>Frenken</a:t>
            </a:r>
            <a:r>
              <a:rPr lang="en-US" altLang="zh-CN" dirty="0"/>
              <a:t> and I. Groot (eds.), </a:t>
            </a:r>
            <a:r>
              <a:rPr lang="en-US" altLang="zh-CN" i="1" dirty="0"/>
              <a:t>Operando Research in Heterogeneous Catalysis</a:t>
            </a:r>
            <a:r>
              <a:rPr lang="en-US" altLang="zh-CN" dirty="0"/>
              <a:t>,</a:t>
            </a:r>
          </a:p>
          <a:p>
            <a:pPr>
              <a:lnSpc>
                <a:spcPct val="150000"/>
              </a:lnSpc>
            </a:pPr>
            <a:r>
              <a:rPr lang="en-US" altLang="zh-CN" dirty="0"/>
              <a:t> </a:t>
            </a:r>
            <a:r>
              <a:rPr lang="en-US" altLang="zh-CN" i="1" dirty="0"/>
              <a:t>Chapter 2</a:t>
            </a:r>
            <a:r>
              <a:rPr lang="en-US" altLang="zh-CN" dirty="0"/>
              <a:t>, Springer Series in Chemical Physics 114, 2017. </a:t>
            </a:r>
          </a:p>
          <a:p>
            <a:pPr>
              <a:lnSpc>
                <a:spcPct val="150000"/>
              </a:lnSpc>
            </a:pPr>
            <a:r>
              <a:rPr lang="en-US" altLang="zh-CN" dirty="0"/>
              <a:t>[8] A. Jablonski, C.J. Powell, </a:t>
            </a:r>
            <a:r>
              <a:rPr lang="en-US" altLang="zh-CN" i="1" dirty="0"/>
              <a:t>J. Electron. </a:t>
            </a:r>
            <a:r>
              <a:rPr lang="en-US" altLang="zh-CN" i="1" dirty="0" err="1"/>
              <a:t>Spectrosc</a:t>
            </a:r>
            <a:r>
              <a:rPr lang="en-US" altLang="zh-CN" dirty="0"/>
              <a:t>. </a:t>
            </a:r>
            <a:r>
              <a:rPr lang="en-US" altLang="zh-CN" b="1" dirty="0"/>
              <a:t>2015, </a:t>
            </a:r>
            <a:r>
              <a:rPr lang="en-US" altLang="zh-CN" dirty="0"/>
              <a:t>199, 27-37</a:t>
            </a:r>
          </a:p>
          <a:p>
            <a:pPr>
              <a:lnSpc>
                <a:spcPct val="150000"/>
              </a:lnSpc>
            </a:pPr>
            <a:r>
              <a:rPr lang="en-US" altLang="zh-CN" dirty="0"/>
              <a:t>[9] A. </a:t>
            </a:r>
            <a:r>
              <a:rPr lang="en-US" altLang="zh-CN" dirty="0" err="1"/>
              <a:t>Kolmakov</a:t>
            </a:r>
            <a:r>
              <a:rPr lang="en-US" altLang="zh-CN" dirty="0"/>
              <a:t>*, et. al, </a:t>
            </a:r>
            <a:r>
              <a:rPr lang="en-US" altLang="zh-CN" i="1" dirty="0"/>
              <a:t>Nanoscale</a:t>
            </a:r>
            <a:r>
              <a:rPr lang="en-US" altLang="zh-CN" dirty="0"/>
              <a:t> </a:t>
            </a:r>
            <a:r>
              <a:rPr lang="en-US" altLang="zh-CN" b="1" dirty="0"/>
              <a:t>2014</a:t>
            </a:r>
            <a:r>
              <a:rPr lang="en-US" altLang="zh-CN" dirty="0"/>
              <a:t>, 6, 14394-14403</a:t>
            </a:r>
          </a:p>
          <a:p>
            <a:pPr>
              <a:lnSpc>
                <a:spcPct val="150000"/>
              </a:lnSpc>
            </a:pPr>
            <a:r>
              <a:rPr lang="en-US" altLang="zh-CN" dirty="0"/>
              <a:t>[10] M.B. Salmeron*, et. al </a:t>
            </a:r>
            <a:r>
              <a:rPr lang="en-US" altLang="zh-CN" i="1" dirty="0"/>
              <a:t>J. Phys. Chem. Lett.</a:t>
            </a:r>
            <a:r>
              <a:rPr lang="en-US" altLang="zh-CN" b="1" i="1" dirty="0"/>
              <a:t> </a:t>
            </a:r>
            <a:r>
              <a:rPr lang="en-US" altLang="zh-CN" b="1" dirty="0"/>
              <a:t>2016</a:t>
            </a:r>
            <a:r>
              <a:rPr lang="en-US" altLang="zh-CN" dirty="0"/>
              <a:t>, 7, 1622–1627</a:t>
            </a:r>
            <a:endParaRPr lang="en-US" altLang="zh-CN" sz="1600" dirty="0"/>
          </a:p>
        </p:txBody>
      </p:sp>
    </p:spTree>
    <p:extLst>
      <p:ext uri="{BB962C8B-B14F-4D97-AF65-F5344CB8AC3E}">
        <p14:creationId xmlns:p14="http://schemas.microsoft.com/office/powerpoint/2010/main" val="367706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BCE61-6D4A-4896-B285-8A25130AC2CE}"/>
              </a:ext>
            </a:extLst>
          </p:cNvPr>
          <p:cNvSpPr>
            <a:spLocks noGrp="1"/>
          </p:cNvSpPr>
          <p:nvPr>
            <p:ph type="title"/>
          </p:nvPr>
        </p:nvSpPr>
        <p:spPr/>
        <p:txBody>
          <a:bodyPr/>
          <a:lstStyle/>
          <a:p>
            <a:r>
              <a:rPr lang="zh-CN" altLang="en-US" dirty="0"/>
              <a:t>致谢</a:t>
            </a:r>
          </a:p>
        </p:txBody>
      </p:sp>
      <p:sp>
        <p:nvSpPr>
          <p:cNvPr id="3" name="内容占位符 2">
            <a:extLst>
              <a:ext uri="{FF2B5EF4-FFF2-40B4-BE49-F238E27FC236}">
                <a16:creationId xmlns:a16="http://schemas.microsoft.com/office/drawing/2014/main" id="{5AD3ED15-B83D-4B5E-9294-24981DC1917F}"/>
              </a:ext>
            </a:extLst>
          </p:cNvPr>
          <p:cNvSpPr>
            <a:spLocks noGrp="1"/>
          </p:cNvSpPr>
          <p:nvPr>
            <p:ph idx="1"/>
          </p:nvPr>
        </p:nvSpPr>
        <p:spPr>
          <a:xfrm>
            <a:off x="457200" y="1752600"/>
            <a:ext cx="8362950" cy="3710651"/>
          </a:xfrm>
        </p:spPr>
        <p:txBody>
          <a:bodyPr>
            <a:normAutofit/>
          </a:bodyPr>
          <a:lstStyle/>
          <a:p>
            <a:pPr marL="342900" indent="-342900">
              <a:buFont typeface="Wingdings" panose="05000000000000000000" pitchFamily="2" charset="2"/>
              <a:buChar char="l"/>
            </a:pPr>
            <a:r>
              <a:rPr lang="zh-CN" altLang="en-US" sz="2800" dirty="0"/>
              <a:t>感谢江颖老师的指导</a:t>
            </a:r>
            <a:endParaRPr lang="en-US" altLang="zh-CN" sz="2800" dirty="0"/>
          </a:p>
          <a:p>
            <a:pPr marL="342900" indent="-342900">
              <a:buFont typeface="Wingdings" panose="05000000000000000000" pitchFamily="2" charset="2"/>
              <a:buChar char="l"/>
            </a:pPr>
            <a:r>
              <a:rPr lang="zh-CN" altLang="en-US" sz="2800" dirty="0"/>
              <a:t>感谢各位同学的讨论</a:t>
            </a:r>
            <a:endParaRPr lang="en-US" altLang="zh-CN" sz="2800" dirty="0"/>
          </a:p>
        </p:txBody>
      </p:sp>
      <p:sp>
        <p:nvSpPr>
          <p:cNvPr id="4" name="灯片编号占位符 3">
            <a:extLst>
              <a:ext uri="{FF2B5EF4-FFF2-40B4-BE49-F238E27FC236}">
                <a16:creationId xmlns:a16="http://schemas.microsoft.com/office/drawing/2014/main" id="{462037D5-A5C8-41EC-BD83-3DFBF79E8AED}"/>
              </a:ext>
            </a:extLst>
          </p:cNvPr>
          <p:cNvSpPr>
            <a:spLocks noGrp="1"/>
          </p:cNvSpPr>
          <p:nvPr>
            <p:ph type="sldNum" sz="quarter" idx="12"/>
          </p:nvPr>
        </p:nvSpPr>
        <p:spPr/>
        <p:txBody>
          <a:bodyPr/>
          <a:lstStyle/>
          <a:p>
            <a:fld id="{6BD4A2ED-E8D3-4D51-9DE0-818A08A0F7D8}" type="slidenum">
              <a:rPr lang="zh-CN" altLang="en-US" smtClean="0"/>
              <a:t>17</a:t>
            </a:fld>
            <a:endParaRPr lang="zh-CN" altLang="en-US"/>
          </a:p>
        </p:txBody>
      </p:sp>
    </p:spTree>
    <p:extLst>
      <p:ext uri="{BB962C8B-B14F-4D97-AF65-F5344CB8AC3E}">
        <p14:creationId xmlns:p14="http://schemas.microsoft.com/office/powerpoint/2010/main" val="328422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BCE61-6D4A-4896-B285-8A25130AC2CE}"/>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5AD3ED15-B83D-4B5E-9294-24981DC1917F}"/>
              </a:ext>
            </a:extLst>
          </p:cNvPr>
          <p:cNvSpPr>
            <a:spLocks noGrp="1"/>
          </p:cNvSpPr>
          <p:nvPr>
            <p:ph idx="1"/>
          </p:nvPr>
        </p:nvSpPr>
        <p:spPr>
          <a:xfrm>
            <a:off x="457200" y="1752600"/>
            <a:ext cx="8362950" cy="3710651"/>
          </a:xfrm>
        </p:spPr>
        <p:txBody>
          <a:bodyPr>
            <a:normAutofit lnSpcReduction="10000"/>
          </a:bodyPr>
          <a:lstStyle/>
          <a:p>
            <a:pPr marL="342900" indent="-342900">
              <a:lnSpc>
                <a:spcPct val="150000"/>
              </a:lnSpc>
              <a:buFont typeface="Wingdings" panose="05000000000000000000" pitchFamily="2" charset="2"/>
              <a:buChar char="l"/>
            </a:pPr>
            <a:r>
              <a:rPr lang="en-US" altLang="zh-CN" sz="2800" dirty="0"/>
              <a:t>Introduction</a:t>
            </a:r>
          </a:p>
          <a:p>
            <a:pPr marL="342900" indent="-342900">
              <a:lnSpc>
                <a:spcPct val="150000"/>
              </a:lnSpc>
              <a:buFont typeface="Wingdings" panose="05000000000000000000" pitchFamily="2" charset="2"/>
              <a:buChar char="l"/>
            </a:pPr>
            <a:r>
              <a:rPr lang="en-US" altLang="zh-CN" sz="2800" dirty="0"/>
              <a:t>Basic theory of XPS</a:t>
            </a:r>
          </a:p>
          <a:p>
            <a:pPr marL="342900" indent="-342900">
              <a:lnSpc>
                <a:spcPct val="150000"/>
              </a:lnSpc>
              <a:buFont typeface="Wingdings" panose="05000000000000000000" pitchFamily="2" charset="2"/>
              <a:buChar char="l"/>
            </a:pPr>
            <a:r>
              <a:rPr lang="en-US" altLang="zh-CN" sz="2800" dirty="0"/>
              <a:t>AP-XPS</a:t>
            </a:r>
            <a:r>
              <a:rPr lang="zh-CN" altLang="en-US" sz="2800" dirty="0"/>
              <a:t> </a:t>
            </a:r>
            <a:r>
              <a:rPr lang="en-US" altLang="zh-CN" sz="2800" dirty="0"/>
              <a:t>and its instruments composition</a:t>
            </a:r>
          </a:p>
          <a:p>
            <a:pPr marL="342900" indent="-342900">
              <a:lnSpc>
                <a:spcPct val="150000"/>
              </a:lnSpc>
              <a:buFont typeface="Wingdings" panose="05000000000000000000" pitchFamily="2" charset="2"/>
              <a:buChar char="l"/>
            </a:pPr>
            <a:r>
              <a:rPr lang="en-US" altLang="zh-CN" sz="2800" dirty="0"/>
              <a:t>Applications in surface science</a:t>
            </a:r>
          </a:p>
          <a:p>
            <a:pPr marL="342900" indent="-342900">
              <a:lnSpc>
                <a:spcPct val="150000"/>
              </a:lnSpc>
              <a:buFont typeface="Wingdings" panose="05000000000000000000" pitchFamily="2" charset="2"/>
              <a:buChar char="l"/>
            </a:pPr>
            <a:r>
              <a:rPr lang="en-US" altLang="zh-CN" sz="2800" dirty="0"/>
              <a:t>Summary</a:t>
            </a:r>
          </a:p>
        </p:txBody>
      </p:sp>
      <p:sp>
        <p:nvSpPr>
          <p:cNvPr id="4" name="灯片编号占位符 3">
            <a:extLst>
              <a:ext uri="{FF2B5EF4-FFF2-40B4-BE49-F238E27FC236}">
                <a16:creationId xmlns:a16="http://schemas.microsoft.com/office/drawing/2014/main" id="{462037D5-A5C8-41EC-BD83-3DFBF79E8AED}"/>
              </a:ext>
            </a:extLst>
          </p:cNvPr>
          <p:cNvSpPr>
            <a:spLocks noGrp="1"/>
          </p:cNvSpPr>
          <p:nvPr>
            <p:ph type="sldNum" sz="quarter" idx="12"/>
          </p:nvPr>
        </p:nvSpPr>
        <p:spPr/>
        <p:txBody>
          <a:bodyPr/>
          <a:lstStyle/>
          <a:p>
            <a:fld id="{6BD4A2ED-E8D3-4D51-9DE0-818A08A0F7D8}" type="slidenum">
              <a:rPr lang="zh-CN" altLang="en-US" smtClean="0"/>
              <a:t>2</a:t>
            </a:fld>
            <a:endParaRPr lang="zh-CN" altLang="en-US"/>
          </a:p>
        </p:txBody>
      </p:sp>
    </p:spTree>
    <p:extLst>
      <p:ext uri="{BB962C8B-B14F-4D97-AF65-F5344CB8AC3E}">
        <p14:creationId xmlns:p14="http://schemas.microsoft.com/office/powerpoint/2010/main" val="1440347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510"/>
          <a:stretch/>
        </p:blipFill>
        <p:spPr bwMode="auto">
          <a:xfrm>
            <a:off x="81863" y="4135367"/>
            <a:ext cx="4901198" cy="2130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49541" y1="38593" x2="73526" y2="49049"/>
                        <a14:foregroundMark x1="35125" y1="67681" x2="57536" y2="72243"/>
                        <a14:foregroundMark x1="12713" y1="81369" x2="28834" y2="82890"/>
                        <a14:foregroundMark x1="93578" y1="24144" x2="84535" y2="48669"/>
                        <a14:foregroundMark x1="33814" y1="96008" x2="24246" y2="96388"/>
                        <a14:backgroundMark x1="4849" y1="30228" x2="39581" y2="6274"/>
                        <a14:backgroundMark x1="11402" y1="39734" x2="36173" y2="20342"/>
                        <a14:backgroundMark x1="41940" y1="10837" x2="62779" y2="0"/>
                        <a14:backgroundMark x1="16645" y1="60837" x2="39843" y2="29087"/>
                        <a14:backgroundMark x1="30406" y1="60456" x2="39056" y2="30228"/>
                        <a14:backgroundMark x1="37746" y1="39354" x2="50066" y2="25665"/>
                        <a14:backgroundMark x1="52163" y1="28327" x2="72215" y2="31749"/>
                        <a14:backgroundMark x1="73526" y1="32129" x2="84273" y2="36692"/>
                        <a14:backgroundMark x1="40891" y1="58935" x2="68807" y2="59696"/>
                        <a14:backgroundMark x1="68283" y1="66160" x2="72739" y2="62357"/>
                        <a14:backgroundMark x1="26999" y1="77947" x2="43512" y2="80228"/>
                        <a14:backgroundMark x1="87287" y1="66540" x2="64613" y2="96768"/>
                      </a14:backgroundRemoval>
                    </a14:imgEffect>
                  </a14:imgLayer>
                </a14:imgProps>
              </a:ext>
              <a:ext uri="{28A0092B-C50C-407E-A947-70E740481C1C}">
                <a14:useLocalDpi xmlns:a14="http://schemas.microsoft.com/office/drawing/2010/main" val="0"/>
              </a:ext>
            </a:extLst>
          </a:blip>
          <a:srcRect/>
          <a:stretch>
            <a:fillRect/>
          </a:stretch>
        </p:blipFill>
        <p:spPr bwMode="auto">
          <a:xfrm>
            <a:off x="4324462" y="3561772"/>
            <a:ext cx="4783753" cy="27037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a:extLst>
              <a:ext uri="{FF2B5EF4-FFF2-40B4-BE49-F238E27FC236}">
                <a16:creationId xmlns:a16="http://schemas.microsoft.com/office/drawing/2014/main" id="{66301F54-DDE9-4F3B-AC12-756427880FD6}"/>
              </a:ext>
            </a:extLst>
          </p:cNvPr>
          <p:cNvSpPr>
            <a:spLocks noGrp="1"/>
          </p:cNvSpPr>
          <p:nvPr>
            <p:ph type="sldNum" sz="quarter" idx="12"/>
          </p:nvPr>
        </p:nvSpPr>
        <p:spPr/>
        <p:txBody>
          <a:bodyPr/>
          <a:lstStyle/>
          <a:p>
            <a:fld id="{6BD4A2ED-E8D3-4D51-9DE0-818A08A0F7D8}" type="slidenum">
              <a:rPr lang="zh-CN" altLang="en-US" smtClean="0"/>
              <a:t>3</a:t>
            </a:fld>
            <a:endParaRPr lang="zh-CN" altLang="en-US"/>
          </a:p>
        </p:txBody>
      </p:sp>
      <p:sp>
        <p:nvSpPr>
          <p:cNvPr id="12" name="TextBox 32">
            <a:extLst>
              <a:ext uri="{FF2B5EF4-FFF2-40B4-BE49-F238E27FC236}">
                <a16:creationId xmlns:a16="http://schemas.microsoft.com/office/drawing/2014/main" id="{A08C5247-2EDE-403B-A7F9-E37D9AF6CF2B}"/>
              </a:ext>
            </a:extLst>
          </p:cNvPr>
          <p:cNvSpPr txBox="1"/>
          <p:nvPr/>
        </p:nvSpPr>
        <p:spPr>
          <a:xfrm>
            <a:off x="81863" y="111536"/>
            <a:ext cx="1976823" cy="461665"/>
          </a:xfrm>
          <a:prstGeom prst="rect">
            <a:avLst/>
          </a:prstGeom>
          <a:noFill/>
        </p:spPr>
        <p:txBody>
          <a:bodyPr wrap="none" rtlCol="0">
            <a:spAutoFit/>
          </a:bodyPr>
          <a:lstStyle/>
          <a:p>
            <a:r>
              <a:rPr lang="en-US" altLang="zh-CN" sz="2400" b="1" dirty="0"/>
              <a:t>Introduction</a:t>
            </a:r>
            <a:endParaRPr lang="zh-CN" altLang="en-US" sz="2400" b="1" dirty="0"/>
          </a:p>
        </p:txBody>
      </p:sp>
      <p:cxnSp>
        <p:nvCxnSpPr>
          <p:cNvPr id="13" name="直接连接符 12">
            <a:extLst>
              <a:ext uri="{FF2B5EF4-FFF2-40B4-BE49-F238E27FC236}">
                <a16:creationId xmlns:a16="http://schemas.microsoft.com/office/drawing/2014/main" id="{3E809599-F5D6-4A6C-A25B-6E8B07E0A4EB}"/>
              </a:ext>
            </a:extLst>
          </p:cNvPr>
          <p:cNvCxnSpPr>
            <a:cxnSpLocks/>
          </p:cNvCxnSpPr>
          <p:nvPr/>
        </p:nvCxnSpPr>
        <p:spPr>
          <a:xfrm>
            <a:off x="81863" y="573201"/>
            <a:ext cx="32886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2B38B4F-8EFD-477F-BE49-1F3814E1F6FE}"/>
              </a:ext>
            </a:extLst>
          </p:cNvPr>
          <p:cNvSpPr/>
          <p:nvPr/>
        </p:nvSpPr>
        <p:spPr>
          <a:xfrm>
            <a:off x="411252" y="802640"/>
            <a:ext cx="6914556" cy="2626360"/>
          </a:xfrm>
          <a:prstGeom prst="rect">
            <a:avLst/>
          </a:prstGeom>
        </p:spPr>
        <p:txBody>
          <a:bodyPr wrap="square">
            <a:spAutoFit/>
          </a:bodyPr>
          <a:lstStyle/>
          <a:p>
            <a:pPr algn="just">
              <a:lnSpc>
                <a:spcPct val="150000"/>
              </a:lnSpc>
            </a:pPr>
            <a:r>
              <a:rPr lang="en-US" altLang="zh-CN" sz="2200" b="1" dirty="0"/>
              <a:t>(N)AP-XPS:</a:t>
            </a:r>
          </a:p>
          <a:p>
            <a:pPr marL="285750" indent="-285750" algn="just">
              <a:lnSpc>
                <a:spcPct val="150000"/>
              </a:lnSpc>
              <a:buFont typeface="Wingdings" panose="05000000000000000000" pitchFamily="2" charset="2"/>
              <a:buChar char="Ø"/>
            </a:pPr>
            <a:r>
              <a:rPr lang="en-US" altLang="zh-CN" dirty="0"/>
              <a:t>Near ambient pressure X-ray photoelectron spectroscopy</a:t>
            </a:r>
          </a:p>
          <a:p>
            <a:pPr marL="285750" indent="-285750" algn="just">
              <a:lnSpc>
                <a:spcPct val="150000"/>
              </a:lnSpc>
              <a:buFont typeface="Wingdings" panose="05000000000000000000" pitchFamily="2" charset="2"/>
              <a:buChar char="Ø"/>
            </a:pPr>
            <a:r>
              <a:rPr lang="en-US" altLang="zh-CN" dirty="0"/>
              <a:t>~1 mbar</a:t>
            </a:r>
            <a:r>
              <a:rPr lang="zh-CN" altLang="en-US" dirty="0"/>
              <a:t>，</a:t>
            </a:r>
            <a:r>
              <a:rPr lang="en-US" altLang="zh-CN" dirty="0"/>
              <a:t>operando / in</a:t>
            </a:r>
            <a:r>
              <a:rPr lang="zh-CN" altLang="en-US" dirty="0"/>
              <a:t> </a:t>
            </a:r>
            <a:r>
              <a:rPr lang="en-US" altLang="zh-CN" dirty="0"/>
              <a:t>situ experiment</a:t>
            </a:r>
          </a:p>
          <a:p>
            <a:pPr marL="285750" indent="-285750" algn="just">
              <a:lnSpc>
                <a:spcPct val="150000"/>
              </a:lnSpc>
              <a:buFont typeface="Wingdings" panose="05000000000000000000" pitchFamily="2" charset="2"/>
              <a:buChar char="Ø"/>
            </a:pPr>
            <a:r>
              <a:rPr lang="en-US" altLang="zh-CN" dirty="0"/>
              <a:t>True states (electronic states) during reactions</a:t>
            </a:r>
          </a:p>
          <a:p>
            <a:pPr marL="285750" indent="-285750" algn="just">
              <a:lnSpc>
                <a:spcPct val="150000"/>
              </a:lnSpc>
              <a:buFont typeface="Wingdings" panose="05000000000000000000" pitchFamily="2" charset="2"/>
              <a:buChar char="Ø"/>
            </a:pPr>
            <a:r>
              <a:rPr lang="en-US" altLang="zh-CN" dirty="0"/>
              <a:t>Detecting adsorbates or intermediates</a:t>
            </a:r>
          </a:p>
          <a:p>
            <a:pPr marL="285750" indent="-285750" algn="just">
              <a:lnSpc>
                <a:spcPct val="150000"/>
              </a:lnSpc>
              <a:buFont typeface="Wingdings" panose="05000000000000000000" pitchFamily="2" charset="2"/>
              <a:buChar char="Ø"/>
            </a:pPr>
            <a:r>
              <a:rPr lang="en-US" altLang="zh-CN" dirty="0"/>
              <a:t>Coupled with MS (Mass spectrometry) to observe reactions</a:t>
            </a:r>
          </a:p>
        </p:txBody>
      </p:sp>
      <p:sp>
        <p:nvSpPr>
          <p:cNvPr id="16" name="矩形 15">
            <a:extLst>
              <a:ext uri="{FF2B5EF4-FFF2-40B4-BE49-F238E27FC236}">
                <a16:creationId xmlns:a16="http://schemas.microsoft.com/office/drawing/2014/main" id="{DE629B52-CDC0-4401-9CBF-EB04E203319D}"/>
              </a:ext>
            </a:extLst>
          </p:cNvPr>
          <p:cNvSpPr/>
          <p:nvPr/>
        </p:nvSpPr>
        <p:spPr>
          <a:xfrm>
            <a:off x="574543" y="6203589"/>
            <a:ext cx="3257240" cy="416011"/>
          </a:xfrm>
          <a:prstGeom prst="rect">
            <a:avLst/>
          </a:prstGeom>
        </p:spPr>
        <p:txBody>
          <a:bodyPr wrap="square">
            <a:spAutoFit/>
          </a:bodyPr>
          <a:lstStyle/>
          <a:p>
            <a:pPr algn="just">
              <a:lnSpc>
                <a:spcPct val="150000"/>
              </a:lnSpc>
            </a:pPr>
            <a:r>
              <a:rPr lang="en-US" altLang="zh-CN" sz="1600" b="1" dirty="0"/>
              <a:t>Detect reactants on the surface </a:t>
            </a:r>
          </a:p>
        </p:txBody>
      </p:sp>
      <p:sp>
        <p:nvSpPr>
          <p:cNvPr id="17" name="矩形 16">
            <a:extLst>
              <a:ext uri="{FF2B5EF4-FFF2-40B4-BE49-F238E27FC236}">
                <a16:creationId xmlns:a16="http://schemas.microsoft.com/office/drawing/2014/main" id="{7FDF55EF-7773-4814-B082-C8581BB8831D}"/>
              </a:ext>
            </a:extLst>
          </p:cNvPr>
          <p:cNvSpPr/>
          <p:nvPr/>
        </p:nvSpPr>
        <p:spPr>
          <a:xfrm>
            <a:off x="5058206" y="6281456"/>
            <a:ext cx="3134002" cy="338554"/>
          </a:xfrm>
          <a:prstGeom prst="rect">
            <a:avLst/>
          </a:prstGeom>
        </p:spPr>
        <p:txBody>
          <a:bodyPr wrap="square">
            <a:spAutoFit/>
          </a:bodyPr>
          <a:lstStyle/>
          <a:p>
            <a:pPr algn="just"/>
            <a:r>
              <a:rPr lang="en-US" altLang="zh-CN" sz="1600" b="1" dirty="0"/>
              <a:t>Surface changes with T and P</a:t>
            </a:r>
          </a:p>
        </p:txBody>
      </p:sp>
    </p:spTree>
    <p:extLst>
      <p:ext uri="{BB962C8B-B14F-4D97-AF65-F5344CB8AC3E}">
        <p14:creationId xmlns:p14="http://schemas.microsoft.com/office/powerpoint/2010/main" val="4205033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0C9E34C-3A1D-459E-9AE7-EEC5002BD8B9}"/>
              </a:ext>
            </a:extLst>
          </p:cNvPr>
          <p:cNvPicPr>
            <a:picLocks noChangeAspect="1"/>
          </p:cNvPicPr>
          <p:nvPr/>
        </p:nvPicPr>
        <p:blipFill>
          <a:blip r:embed="rId3"/>
          <a:stretch>
            <a:fillRect/>
          </a:stretch>
        </p:blipFill>
        <p:spPr>
          <a:xfrm>
            <a:off x="5203994" y="2450387"/>
            <a:ext cx="3670793" cy="4020393"/>
          </a:xfrm>
          <a:prstGeom prst="rect">
            <a:avLst/>
          </a:prstGeom>
        </p:spPr>
      </p:pic>
      <p:sp>
        <p:nvSpPr>
          <p:cNvPr id="4" name="文本框 3">
            <a:extLst>
              <a:ext uri="{FF2B5EF4-FFF2-40B4-BE49-F238E27FC236}">
                <a16:creationId xmlns:a16="http://schemas.microsoft.com/office/drawing/2014/main" id="{1863AAB9-F129-6346-9BF8-86119D173CAE}"/>
              </a:ext>
            </a:extLst>
          </p:cNvPr>
          <p:cNvSpPr txBox="1"/>
          <p:nvPr/>
        </p:nvSpPr>
        <p:spPr>
          <a:xfrm>
            <a:off x="269213" y="1083375"/>
            <a:ext cx="5203537" cy="5201424"/>
          </a:xfrm>
          <a:prstGeom prst="rect">
            <a:avLst/>
          </a:prstGeom>
          <a:noFill/>
        </p:spPr>
        <p:txBody>
          <a:bodyPr wrap="square" rtlCol="0">
            <a:spAutoFit/>
          </a:bodyPr>
          <a:lstStyle/>
          <a:p>
            <a:pPr>
              <a:spcAft>
                <a:spcPts val="1200"/>
              </a:spcAft>
            </a:pPr>
            <a:r>
              <a:rPr lang="en-US" altLang="zh-CN" sz="2000" b="1" dirty="0"/>
              <a:t>A brief vision:</a:t>
            </a:r>
            <a:endParaRPr kumimoji="1" lang="en-US" altLang="zh-CN" sz="2000" dirty="0">
              <a:solidFill>
                <a:srgbClr val="000000"/>
              </a:solidFill>
              <a:latin typeface="Arial"/>
              <a:ea typeface="黑体" panose="02010609060101010101" pitchFamily="49" charset="-122"/>
            </a:endParaRPr>
          </a:p>
          <a:p>
            <a:pPr marL="671513" lvl="1" indent="-214313">
              <a:spcAft>
                <a:spcPts val="1200"/>
              </a:spcAft>
              <a:buFont typeface="Wingdings" pitchFamily="2" charset="2"/>
              <a:buChar char="Ø"/>
            </a:pPr>
            <a:r>
              <a:rPr kumimoji="1" lang="en-US" altLang="zh-CN" dirty="0">
                <a:solidFill>
                  <a:srgbClr val="000000"/>
                </a:solidFill>
              </a:rPr>
              <a:t>Photoelectric effect</a:t>
            </a:r>
          </a:p>
          <a:p>
            <a:pPr>
              <a:spcAft>
                <a:spcPts val="1200"/>
              </a:spcAft>
            </a:pPr>
            <a:r>
              <a:rPr kumimoji="1" lang="en-US" altLang="zh-CN" sz="2000" b="1" dirty="0">
                <a:solidFill>
                  <a:srgbClr val="000000"/>
                </a:solidFill>
                <a:latin typeface="Arial"/>
                <a:ea typeface="黑体" panose="02010609060101010101" pitchFamily="49" charset="-122"/>
              </a:rPr>
              <a:t>Main applications:</a:t>
            </a:r>
          </a:p>
          <a:p>
            <a:pPr marL="671513" lvl="1" indent="-214313">
              <a:spcAft>
                <a:spcPts val="1200"/>
              </a:spcAft>
              <a:buFont typeface="Wingdings" pitchFamily="2" charset="2"/>
              <a:buChar char="Ø"/>
            </a:pPr>
            <a:r>
              <a:rPr kumimoji="1" lang="en-US" altLang="zh-CN" dirty="0">
                <a:solidFill>
                  <a:srgbClr val="000000"/>
                </a:solidFill>
              </a:rPr>
              <a:t>Measuring the binding energy (B. E.)</a:t>
            </a:r>
          </a:p>
          <a:p>
            <a:pPr lvl="2">
              <a:spcAft>
                <a:spcPts val="1200"/>
              </a:spcAft>
            </a:pPr>
            <a:r>
              <a:rPr kumimoji="1" lang="en-US" altLang="zh-CN" sz="1600" dirty="0">
                <a:solidFill>
                  <a:schemeClr val="bg2">
                    <a:lumMod val="50000"/>
                  </a:schemeClr>
                </a:solidFill>
                <a:latin typeface="Arial"/>
                <a:ea typeface="黑体" panose="02010609060101010101" pitchFamily="49" charset="-122"/>
              </a:rPr>
              <a:t>B. E. =0 when </a:t>
            </a:r>
            <a:r>
              <a:rPr kumimoji="1" lang="en-US" altLang="zh-CN" sz="1600" dirty="0" err="1">
                <a:solidFill>
                  <a:schemeClr val="bg2">
                    <a:lumMod val="50000"/>
                  </a:schemeClr>
                </a:solidFill>
                <a:latin typeface="Arial"/>
                <a:ea typeface="黑体" panose="02010609060101010101" pitchFamily="49" charset="-122"/>
              </a:rPr>
              <a:t>E</a:t>
            </a:r>
            <a:r>
              <a:rPr kumimoji="1" lang="en-US" altLang="zh-CN" sz="1600" baseline="-25000" dirty="0" err="1">
                <a:solidFill>
                  <a:schemeClr val="bg2">
                    <a:lumMod val="50000"/>
                  </a:schemeClr>
                </a:solidFill>
                <a:latin typeface="Arial"/>
                <a:ea typeface="黑体" panose="02010609060101010101" pitchFamily="49" charset="-122"/>
              </a:rPr>
              <a:t>core</a:t>
            </a:r>
            <a:r>
              <a:rPr kumimoji="1" lang="en-US" altLang="zh-CN" sz="1600" dirty="0">
                <a:solidFill>
                  <a:schemeClr val="bg2">
                    <a:lumMod val="50000"/>
                  </a:schemeClr>
                </a:solidFill>
                <a:latin typeface="Arial"/>
                <a:ea typeface="黑体" panose="02010609060101010101" pitchFamily="49" charset="-122"/>
              </a:rPr>
              <a:t> = E</a:t>
            </a:r>
            <a:r>
              <a:rPr kumimoji="1" lang="en-US" altLang="zh-CN" sz="1600" baseline="-25000" dirty="0">
                <a:solidFill>
                  <a:schemeClr val="bg2">
                    <a:lumMod val="50000"/>
                  </a:schemeClr>
                </a:solidFill>
                <a:latin typeface="Arial"/>
                <a:ea typeface="黑体" panose="02010609060101010101" pitchFamily="49" charset="-122"/>
              </a:rPr>
              <a:t>F</a:t>
            </a:r>
            <a:endParaRPr kumimoji="1" lang="en-US" altLang="zh-CN" sz="1600" dirty="0">
              <a:solidFill>
                <a:schemeClr val="bg2">
                  <a:lumMod val="50000"/>
                </a:schemeClr>
              </a:solidFill>
              <a:latin typeface="Arial"/>
              <a:ea typeface="黑体" panose="02010609060101010101" pitchFamily="49" charset="-122"/>
            </a:endParaRPr>
          </a:p>
          <a:p>
            <a:pPr marL="671513" lvl="1" indent="-214313">
              <a:spcAft>
                <a:spcPts val="1200"/>
              </a:spcAft>
              <a:buFont typeface="Wingdings" pitchFamily="2" charset="2"/>
              <a:buChar char="Ø"/>
            </a:pPr>
            <a:r>
              <a:rPr kumimoji="1" lang="en-US" altLang="zh-CN" dirty="0">
                <a:solidFill>
                  <a:srgbClr val="000000"/>
                </a:solidFill>
                <a:latin typeface="Arial"/>
                <a:ea typeface="黑体" panose="02010609060101010101" pitchFamily="49" charset="-122"/>
              </a:rPr>
              <a:t>Monitoring the changes of chemical state of surface atoms</a:t>
            </a:r>
          </a:p>
          <a:p>
            <a:pPr lvl="2">
              <a:spcAft>
                <a:spcPts val="1200"/>
              </a:spcAft>
            </a:pPr>
            <a:r>
              <a:rPr kumimoji="1" lang="en-US" altLang="zh-CN" sz="1600" dirty="0">
                <a:solidFill>
                  <a:schemeClr val="bg2">
                    <a:lumMod val="50000"/>
                  </a:schemeClr>
                </a:solidFill>
                <a:latin typeface="Arial"/>
                <a:ea typeface="黑体" panose="02010609060101010101" pitchFamily="49" charset="-122"/>
              </a:rPr>
              <a:t>B. E. changes when electronic density changes (energy level / valence changes)</a:t>
            </a:r>
          </a:p>
          <a:p>
            <a:pPr marL="0" lvl="2">
              <a:spcAft>
                <a:spcPts val="1200"/>
              </a:spcAft>
            </a:pPr>
            <a:r>
              <a:rPr kumimoji="1" lang="en-US" altLang="zh-CN" sz="2000" b="1" dirty="0">
                <a:solidFill>
                  <a:srgbClr val="000000"/>
                </a:solidFill>
                <a:latin typeface="Arial"/>
                <a:ea typeface="黑体" panose="02010609060101010101" pitchFamily="49" charset="-122"/>
              </a:rPr>
              <a:t>Why surface?</a:t>
            </a:r>
          </a:p>
          <a:p>
            <a:pPr marL="800100" lvl="3" indent="-342900">
              <a:spcAft>
                <a:spcPts val="1200"/>
              </a:spcAft>
              <a:buFont typeface="Wingdings" panose="05000000000000000000" pitchFamily="2" charset="2"/>
              <a:buChar char="Ø"/>
            </a:pPr>
            <a:r>
              <a:rPr kumimoji="1" lang="en-US" altLang="zh-CN" dirty="0">
                <a:solidFill>
                  <a:srgbClr val="000000"/>
                </a:solidFill>
              </a:rPr>
              <a:t>The mean free path of electrons</a:t>
            </a:r>
          </a:p>
          <a:p>
            <a:pPr marL="914400" lvl="4">
              <a:spcAft>
                <a:spcPts val="1200"/>
              </a:spcAft>
            </a:pPr>
            <a:r>
              <a:rPr kumimoji="1" lang="zh-CN" altLang="en-US" sz="1600" dirty="0">
                <a:solidFill>
                  <a:schemeClr val="bg2">
                    <a:lumMod val="50000"/>
                  </a:schemeClr>
                </a:solidFill>
                <a:latin typeface="Times New Roman" panose="02020603050405020304" pitchFamily="18" charset="0"/>
                <a:sym typeface="Symbol" panose="05050102010706020507" pitchFamily="18" charset="2"/>
              </a:rPr>
              <a:t> </a:t>
            </a:r>
            <a:r>
              <a:rPr kumimoji="1" lang="en-US" altLang="zh-CN" sz="1600" dirty="0">
                <a:solidFill>
                  <a:schemeClr val="bg2">
                    <a:lumMod val="50000"/>
                  </a:schemeClr>
                </a:solidFill>
                <a:latin typeface="Times New Roman" panose="02020603050405020304" pitchFamily="18" charset="0"/>
                <a:sym typeface="Symbol" panose="05050102010706020507" pitchFamily="18" charset="2"/>
              </a:rPr>
              <a:t>&lt; 10 nm, depend on K. E. &amp; materials</a:t>
            </a:r>
            <a:endParaRPr kumimoji="1" lang="zh-CN" altLang="en-US" sz="1600" dirty="0">
              <a:solidFill>
                <a:schemeClr val="bg2">
                  <a:lumMod val="50000"/>
                </a:schemeClr>
              </a:solidFill>
            </a:endParaRPr>
          </a:p>
          <a:p>
            <a:pPr marL="800100" lvl="3" indent="-342900">
              <a:spcAft>
                <a:spcPts val="1200"/>
              </a:spcAft>
              <a:buFont typeface="Wingdings" panose="05000000000000000000" pitchFamily="2" charset="2"/>
              <a:buChar char="Ø"/>
            </a:pPr>
            <a:endParaRPr kumimoji="1" lang="en-US" altLang="zh-CN" dirty="0">
              <a:solidFill>
                <a:srgbClr val="000000"/>
              </a:solidFill>
              <a:latin typeface="Arial"/>
              <a:ea typeface="黑体" panose="02010609060101010101" pitchFamily="49" charset="-122"/>
            </a:endParaRPr>
          </a:p>
        </p:txBody>
      </p:sp>
      <p:sp>
        <p:nvSpPr>
          <p:cNvPr id="2" name="灯片编号占位符 1">
            <a:extLst>
              <a:ext uri="{FF2B5EF4-FFF2-40B4-BE49-F238E27FC236}">
                <a16:creationId xmlns:a16="http://schemas.microsoft.com/office/drawing/2014/main" id="{CD6D1BAA-9ACD-4F51-ACFF-1771B3A6A83A}"/>
              </a:ext>
            </a:extLst>
          </p:cNvPr>
          <p:cNvSpPr>
            <a:spLocks noGrp="1"/>
          </p:cNvSpPr>
          <p:nvPr>
            <p:ph type="sldNum" sz="quarter" idx="12"/>
          </p:nvPr>
        </p:nvSpPr>
        <p:spPr/>
        <p:txBody>
          <a:bodyPr/>
          <a:lstStyle/>
          <a:p>
            <a:fld id="{6BD4A2ED-E8D3-4D51-9DE0-818A08A0F7D8}" type="slidenum">
              <a:rPr lang="zh-CN" altLang="en-US">
                <a:solidFill>
                  <a:srgbClr val="D1282E"/>
                </a:solidFill>
                <a:latin typeface="Arial"/>
                <a:ea typeface="黑体" panose="02010609060101010101" pitchFamily="49" charset="-122"/>
              </a:rPr>
              <a:pPr/>
              <a:t>4</a:t>
            </a:fld>
            <a:endParaRPr lang="zh-CN" altLang="en-US">
              <a:solidFill>
                <a:srgbClr val="D1282E"/>
              </a:solidFill>
              <a:latin typeface="Arial"/>
              <a:ea typeface="黑体" panose="02010609060101010101" pitchFamily="49" charset="-122"/>
            </a:endParaRPr>
          </a:p>
        </p:txBody>
      </p:sp>
      <p:sp>
        <p:nvSpPr>
          <p:cNvPr id="11" name="TextBox 32">
            <a:extLst>
              <a:ext uri="{FF2B5EF4-FFF2-40B4-BE49-F238E27FC236}">
                <a16:creationId xmlns:a16="http://schemas.microsoft.com/office/drawing/2014/main" id="{E156BD69-D5E2-4CC1-A943-7D29B0528252}"/>
              </a:ext>
            </a:extLst>
          </p:cNvPr>
          <p:cNvSpPr txBox="1"/>
          <p:nvPr/>
        </p:nvSpPr>
        <p:spPr>
          <a:xfrm>
            <a:off x="81863" y="111536"/>
            <a:ext cx="3108543" cy="461665"/>
          </a:xfrm>
          <a:prstGeom prst="rect">
            <a:avLst/>
          </a:prstGeom>
          <a:noFill/>
        </p:spPr>
        <p:txBody>
          <a:bodyPr wrap="none" rtlCol="0">
            <a:spAutoFit/>
          </a:bodyPr>
          <a:lstStyle/>
          <a:p>
            <a:r>
              <a:rPr lang="en-US" altLang="zh-CN" sz="2400" b="1" dirty="0"/>
              <a:t>Basic theory of XPS</a:t>
            </a:r>
            <a:endParaRPr lang="zh-CN" altLang="en-US" sz="2400" b="1" dirty="0"/>
          </a:p>
        </p:txBody>
      </p:sp>
      <p:cxnSp>
        <p:nvCxnSpPr>
          <p:cNvPr id="12" name="直接连接符 11">
            <a:extLst>
              <a:ext uri="{FF2B5EF4-FFF2-40B4-BE49-F238E27FC236}">
                <a16:creationId xmlns:a16="http://schemas.microsoft.com/office/drawing/2014/main" id="{CF4232AF-4CBF-429F-8AAC-F58DBC205DED}"/>
              </a:ext>
            </a:extLst>
          </p:cNvPr>
          <p:cNvCxnSpPr>
            <a:cxnSpLocks/>
          </p:cNvCxnSpPr>
          <p:nvPr/>
        </p:nvCxnSpPr>
        <p:spPr>
          <a:xfrm>
            <a:off x="81863" y="573201"/>
            <a:ext cx="32886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DC93F00-50D7-4868-B113-42ED70F31B7A}"/>
              </a:ext>
            </a:extLst>
          </p:cNvPr>
          <p:cNvGrpSpPr>
            <a:grpSpLocks noChangeAspect="1"/>
          </p:cNvGrpSpPr>
          <p:nvPr/>
        </p:nvGrpSpPr>
        <p:grpSpPr>
          <a:xfrm>
            <a:off x="5646326" y="661098"/>
            <a:ext cx="3085584" cy="1736319"/>
            <a:chOff x="168676" y="676456"/>
            <a:chExt cx="3201846" cy="1801742"/>
          </a:xfrm>
        </p:grpSpPr>
        <p:pic>
          <p:nvPicPr>
            <p:cNvPr id="14" name="图片 13">
              <a:extLst>
                <a:ext uri="{FF2B5EF4-FFF2-40B4-BE49-F238E27FC236}">
                  <a16:creationId xmlns:a16="http://schemas.microsoft.com/office/drawing/2014/main" id="{AF9DC596-810E-421A-A9F4-7DFA7CFDFE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676" y="676456"/>
              <a:ext cx="3201846" cy="1801742"/>
            </a:xfrm>
            <a:prstGeom prst="rect">
              <a:avLst/>
            </a:prstGeom>
          </p:spPr>
        </p:pic>
        <p:sp>
          <p:nvSpPr>
            <p:cNvPr id="15" name="矩形 14">
              <a:extLst>
                <a:ext uri="{FF2B5EF4-FFF2-40B4-BE49-F238E27FC236}">
                  <a16:creationId xmlns:a16="http://schemas.microsoft.com/office/drawing/2014/main" id="{07AAEFA9-6D96-4706-B6D6-BE86A9F1F0B7}"/>
                </a:ext>
              </a:extLst>
            </p:cNvPr>
            <p:cNvSpPr/>
            <p:nvPr/>
          </p:nvSpPr>
          <p:spPr>
            <a:xfrm>
              <a:off x="2084757" y="2008552"/>
              <a:ext cx="1105649" cy="2552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8969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1863" y="111536"/>
            <a:ext cx="3108543" cy="461665"/>
          </a:xfrm>
          <a:prstGeom prst="rect">
            <a:avLst/>
          </a:prstGeom>
          <a:noFill/>
        </p:spPr>
        <p:txBody>
          <a:bodyPr wrap="none" rtlCol="0">
            <a:spAutoFit/>
          </a:bodyPr>
          <a:lstStyle/>
          <a:p>
            <a:r>
              <a:rPr lang="en-US" altLang="zh-CN" sz="2400" b="1" dirty="0"/>
              <a:t>Basic theory of XPS</a:t>
            </a:r>
            <a:endParaRPr lang="zh-CN" altLang="en-US" sz="2400" b="1" dirty="0"/>
          </a:p>
        </p:txBody>
      </p:sp>
      <p:sp>
        <p:nvSpPr>
          <p:cNvPr id="2" name="灯片编号占位符 1">
            <a:extLst>
              <a:ext uri="{FF2B5EF4-FFF2-40B4-BE49-F238E27FC236}">
                <a16:creationId xmlns:a16="http://schemas.microsoft.com/office/drawing/2014/main" id="{3B31741F-4EBB-4111-B45A-A645D4C012B8}"/>
              </a:ext>
            </a:extLst>
          </p:cNvPr>
          <p:cNvSpPr>
            <a:spLocks noGrp="1"/>
          </p:cNvSpPr>
          <p:nvPr>
            <p:ph type="sldNum" sz="quarter" idx="12"/>
          </p:nvPr>
        </p:nvSpPr>
        <p:spPr/>
        <p:txBody>
          <a:bodyPr/>
          <a:lstStyle/>
          <a:p>
            <a:fld id="{6BD4A2ED-E8D3-4D51-9DE0-818A08A0F7D8}" type="slidenum">
              <a:rPr lang="zh-CN" altLang="en-US" smtClean="0"/>
              <a:t>5</a:t>
            </a:fld>
            <a:endParaRPr lang="zh-CN" altLang="en-US"/>
          </a:p>
        </p:txBody>
      </p:sp>
      <p:cxnSp>
        <p:nvCxnSpPr>
          <p:cNvPr id="5" name="直接连接符 4">
            <a:extLst>
              <a:ext uri="{FF2B5EF4-FFF2-40B4-BE49-F238E27FC236}">
                <a16:creationId xmlns:a16="http://schemas.microsoft.com/office/drawing/2014/main" id="{D85570A7-051E-470C-8F3A-FF02676BED27}"/>
              </a:ext>
            </a:extLst>
          </p:cNvPr>
          <p:cNvCxnSpPr>
            <a:cxnSpLocks/>
          </p:cNvCxnSpPr>
          <p:nvPr/>
        </p:nvCxnSpPr>
        <p:spPr>
          <a:xfrm>
            <a:off x="81863" y="573201"/>
            <a:ext cx="32886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68B08585-FAD6-4233-A563-8939054E5A55}"/>
              </a:ext>
            </a:extLst>
          </p:cNvPr>
          <p:cNvGrpSpPr>
            <a:grpSpLocks noChangeAspect="1"/>
          </p:cNvGrpSpPr>
          <p:nvPr/>
        </p:nvGrpSpPr>
        <p:grpSpPr>
          <a:xfrm>
            <a:off x="863143" y="2126091"/>
            <a:ext cx="7113894" cy="4545873"/>
            <a:chOff x="2104009" y="1895563"/>
            <a:chExt cx="6385012" cy="4080108"/>
          </a:xfrm>
        </p:grpSpPr>
        <p:pic>
          <p:nvPicPr>
            <p:cNvPr id="8" name="图片 7">
              <a:extLst>
                <a:ext uri="{FF2B5EF4-FFF2-40B4-BE49-F238E27FC236}">
                  <a16:creationId xmlns:a16="http://schemas.microsoft.com/office/drawing/2014/main" id="{4139D707-6CBC-4DFF-ABD0-22652B1271C6}"/>
                </a:ext>
              </a:extLst>
            </p:cNvPr>
            <p:cNvPicPr>
              <a:picLocks noChangeAspect="1"/>
            </p:cNvPicPr>
            <p:nvPr/>
          </p:nvPicPr>
          <p:blipFill rotWithShape="1">
            <a:blip r:embed="rId3">
              <a:extLst>
                <a:ext uri="{28A0092B-C50C-407E-A947-70E740481C1C}">
                  <a14:useLocalDpi xmlns:a14="http://schemas.microsoft.com/office/drawing/2010/main" val="0"/>
                </a:ext>
              </a:extLst>
            </a:blip>
            <a:srcRect t="16104"/>
            <a:stretch/>
          </p:blipFill>
          <p:spPr>
            <a:xfrm>
              <a:off x="2104009" y="1895563"/>
              <a:ext cx="6385012" cy="4080108"/>
            </a:xfrm>
            <a:prstGeom prst="rect">
              <a:avLst/>
            </a:prstGeom>
          </p:spPr>
        </p:pic>
        <p:sp>
          <p:nvSpPr>
            <p:cNvPr id="9" name="矩形 8">
              <a:extLst>
                <a:ext uri="{FF2B5EF4-FFF2-40B4-BE49-F238E27FC236}">
                  <a16:creationId xmlns:a16="http://schemas.microsoft.com/office/drawing/2014/main" id="{522E12A2-9DD7-4089-A7B4-F0009F8F95DB}"/>
                </a:ext>
              </a:extLst>
            </p:cNvPr>
            <p:cNvSpPr/>
            <p:nvPr/>
          </p:nvSpPr>
          <p:spPr>
            <a:xfrm>
              <a:off x="5691466" y="1895563"/>
              <a:ext cx="2797555" cy="185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0C5D6C9F-5C0F-4351-9898-2BEC84F17566}"/>
              </a:ext>
            </a:extLst>
          </p:cNvPr>
          <p:cNvSpPr txBox="1"/>
          <p:nvPr/>
        </p:nvSpPr>
        <p:spPr>
          <a:xfrm>
            <a:off x="410728" y="821524"/>
            <a:ext cx="8456435" cy="1261884"/>
          </a:xfrm>
          <a:prstGeom prst="rect">
            <a:avLst/>
          </a:prstGeom>
          <a:noFill/>
        </p:spPr>
        <p:txBody>
          <a:bodyPr wrap="square" rtlCol="0">
            <a:spAutoFit/>
          </a:bodyPr>
          <a:lstStyle/>
          <a:p>
            <a:pPr>
              <a:spcAft>
                <a:spcPts val="1200"/>
              </a:spcAft>
            </a:pPr>
            <a:r>
              <a:rPr lang="en-US" altLang="zh-CN" sz="2000" b="1" dirty="0"/>
              <a:t>Work function calibration:</a:t>
            </a:r>
          </a:p>
          <a:p>
            <a:pPr marL="671513" lvl="1" indent="-214313">
              <a:spcAft>
                <a:spcPts val="1200"/>
              </a:spcAft>
              <a:buFont typeface="Wingdings" pitchFamily="2" charset="2"/>
              <a:buChar char="Ø"/>
            </a:pPr>
            <a:r>
              <a:rPr kumimoji="1" lang="en-US" altLang="zh-CN" dirty="0">
                <a:solidFill>
                  <a:srgbClr val="000000"/>
                </a:solidFill>
              </a:rPr>
              <a:t>Independent of work function of samples</a:t>
            </a:r>
          </a:p>
          <a:p>
            <a:pPr marL="671513" lvl="1" indent="-214313">
              <a:spcAft>
                <a:spcPts val="1200"/>
              </a:spcAft>
              <a:buFont typeface="Wingdings" pitchFamily="2" charset="2"/>
              <a:buChar char="Ø"/>
            </a:pPr>
            <a:r>
              <a:rPr kumimoji="1" lang="en-US" altLang="zh-CN" dirty="0">
                <a:solidFill>
                  <a:srgbClr val="000000"/>
                </a:solidFill>
              </a:rPr>
              <a:t>Decided by work function of spectrometer (calibrated by standard Ag / Au)</a:t>
            </a:r>
          </a:p>
        </p:txBody>
      </p:sp>
    </p:spTree>
    <p:extLst>
      <p:ext uri="{BB962C8B-B14F-4D97-AF65-F5344CB8AC3E}">
        <p14:creationId xmlns:p14="http://schemas.microsoft.com/office/powerpoint/2010/main" val="869404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1863" y="111536"/>
            <a:ext cx="3108543" cy="461665"/>
          </a:xfrm>
          <a:prstGeom prst="rect">
            <a:avLst/>
          </a:prstGeom>
          <a:noFill/>
        </p:spPr>
        <p:txBody>
          <a:bodyPr wrap="none" rtlCol="0">
            <a:spAutoFit/>
          </a:bodyPr>
          <a:lstStyle/>
          <a:p>
            <a:r>
              <a:rPr lang="en-US" altLang="zh-CN" sz="2400" b="1" dirty="0"/>
              <a:t>Basic theory of XPS</a:t>
            </a:r>
            <a:endParaRPr lang="zh-CN" altLang="en-US" sz="2400" b="1" dirty="0"/>
          </a:p>
        </p:txBody>
      </p:sp>
      <p:sp>
        <p:nvSpPr>
          <p:cNvPr id="2" name="灯片编号占位符 1">
            <a:extLst>
              <a:ext uri="{FF2B5EF4-FFF2-40B4-BE49-F238E27FC236}">
                <a16:creationId xmlns:a16="http://schemas.microsoft.com/office/drawing/2014/main" id="{3B31741F-4EBB-4111-B45A-A645D4C012B8}"/>
              </a:ext>
            </a:extLst>
          </p:cNvPr>
          <p:cNvSpPr>
            <a:spLocks noGrp="1"/>
          </p:cNvSpPr>
          <p:nvPr>
            <p:ph type="sldNum" sz="quarter" idx="12"/>
          </p:nvPr>
        </p:nvSpPr>
        <p:spPr/>
        <p:txBody>
          <a:bodyPr/>
          <a:lstStyle/>
          <a:p>
            <a:fld id="{6BD4A2ED-E8D3-4D51-9DE0-818A08A0F7D8}" type="slidenum">
              <a:rPr lang="zh-CN" altLang="en-US" smtClean="0"/>
              <a:t>6</a:t>
            </a:fld>
            <a:endParaRPr lang="zh-CN" altLang="en-US"/>
          </a:p>
        </p:txBody>
      </p:sp>
      <p:cxnSp>
        <p:nvCxnSpPr>
          <p:cNvPr id="5" name="直接连接符 4">
            <a:extLst>
              <a:ext uri="{FF2B5EF4-FFF2-40B4-BE49-F238E27FC236}">
                <a16:creationId xmlns:a16="http://schemas.microsoft.com/office/drawing/2014/main" id="{D85570A7-051E-470C-8F3A-FF02676BED27}"/>
              </a:ext>
            </a:extLst>
          </p:cNvPr>
          <p:cNvCxnSpPr>
            <a:cxnSpLocks/>
          </p:cNvCxnSpPr>
          <p:nvPr/>
        </p:nvCxnSpPr>
        <p:spPr>
          <a:xfrm>
            <a:off x="81863" y="573201"/>
            <a:ext cx="32886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633C078-DD10-4CEC-9023-B632D57A4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3" y="1013836"/>
            <a:ext cx="4533372" cy="5397759"/>
          </a:xfrm>
          <a:prstGeom prst="rect">
            <a:avLst/>
          </a:prstGeom>
        </p:spPr>
      </p:pic>
      <p:sp>
        <p:nvSpPr>
          <p:cNvPr id="11" name="文本框 10">
            <a:extLst>
              <a:ext uri="{FF2B5EF4-FFF2-40B4-BE49-F238E27FC236}">
                <a16:creationId xmlns:a16="http://schemas.microsoft.com/office/drawing/2014/main" id="{5C8D65AF-B99A-44C3-9DB0-B07E6DB9A8EB}"/>
              </a:ext>
            </a:extLst>
          </p:cNvPr>
          <p:cNvSpPr txBox="1"/>
          <p:nvPr/>
        </p:nvSpPr>
        <p:spPr>
          <a:xfrm>
            <a:off x="4757057" y="1013836"/>
            <a:ext cx="4093011" cy="4955203"/>
          </a:xfrm>
          <a:prstGeom prst="rect">
            <a:avLst/>
          </a:prstGeom>
          <a:noFill/>
        </p:spPr>
        <p:txBody>
          <a:bodyPr wrap="square" rtlCol="0">
            <a:spAutoFit/>
          </a:bodyPr>
          <a:lstStyle/>
          <a:p>
            <a:pPr>
              <a:spcAft>
                <a:spcPts val="1200"/>
              </a:spcAft>
            </a:pPr>
            <a:r>
              <a:rPr lang="en-US" altLang="zh-CN" sz="2000" b="1" dirty="0"/>
              <a:t>Instruments:</a:t>
            </a:r>
            <a:endParaRPr kumimoji="1" lang="en-US" altLang="zh-CN" sz="2000" dirty="0">
              <a:solidFill>
                <a:srgbClr val="000000"/>
              </a:solidFill>
              <a:latin typeface="Arial"/>
              <a:ea typeface="黑体" panose="02010609060101010101" pitchFamily="49" charset="-122"/>
            </a:endParaRPr>
          </a:p>
          <a:p>
            <a:pPr marL="671513" lvl="1" indent="-214313">
              <a:spcAft>
                <a:spcPts val="1200"/>
              </a:spcAft>
              <a:buFont typeface="Wingdings" pitchFamily="2" charset="2"/>
              <a:buChar char="Ø"/>
            </a:pPr>
            <a:r>
              <a:rPr kumimoji="1" lang="en-US" altLang="zh-CN" dirty="0">
                <a:solidFill>
                  <a:srgbClr val="000000"/>
                </a:solidFill>
              </a:rPr>
              <a:t>X-ray source: </a:t>
            </a:r>
          </a:p>
          <a:p>
            <a:pPr lvl="2">
              <a:spcAft>
                <a:spcPts val="1200"/>
              </a:spcAft>
            </a:pPr>
            <a:r>
              <a:rPr kumimoji="1" lang="en-US" altLang="zh-CN" sz="1600" dirty="0">
                <a:solidFill>
                  <a:schemeClr val="bg2">
                    <a:lumMod val="50000"/>
                  </a:schemeClr>
                </a:solidFill>
              </a:rPr>
              <a:t>Al (1486.6eV) or Mg (1253.6eV)</a:t>
            </a:r>
          </a:p>
          <a:p>
            <a:pPr marL="671513" lvl="1" indent="-214313">
              <a:spcAft>
                <a:spcPts val="1200"/>
              </a:spcAft>
              <a:buFont typeface="Wingdings" pitchFamily="2" charset="2"/>
              <a:buChar char="Ø"/>
            </a:pPr>
            <a:r>
              <a:rPr kumimoji="1" lang="en-US" altLang="zh-CN" dirty="0">
                <a:solidFill>
                  <a:srgbClr val="000000"/>
                </a:solidFill>
              </a:rPr>
              <a:t>UHV:</a:t>
            </a:r>
          </a:p>
          <a:p>
            <a:pPr lvl="2">
              <a:spcAft>
                <a:spcPts val="1200"/>
              </a:spcAft>
            </a:pPr>
            <a:r>
              <a:rPr kumimoji="1" lang="en-US" altLang="zh-CN" dirty="0">
                <a:solidFill>
                  <a:schemeClr val="bg2">
                    <a:lumMod val="50000"/>
                  </a:schemeClr>
                </a:solidFill>
              </a:rPr>
              <a:t>No gas, pressure &lt; 10</a:t>
            </a:r>
            <a:r>
              <a:rPr kumimoji="1" lang="en-US" altLang="zh-CN" baseline="30000" dirty="0">
                <a:solidFill>
                  <a:schemeClr val="bg2">
                    <a:lumMod val="50000"/>
                  </a:schemeClr>
                </a:solidFill>
              </a:rPr>
              <a:t>-8</a:t>
            </a:r>
            <a:r>
              <a:rPr kumimoji="1" lang="en-US" altLang="zh-CN" dirty="0">
                <a:solidFill>
                  <a:schemeClr val="bg2">
                    <a:lumMod val="50000"/>
                  </a:schemeClr>
                </a:solidFill>
              </a:rPr>
              <a:t> mbar</a:t>
            </a:r>
          </a:p>
          <a:p>
            <a:pPr lvl="2">
              <a:spcAft>
                <a:spcPts val="1200"/>
              </a:spcAft>
            </a:pPr>
            <a:r>
              <a:rPr kumimoji="1" lang="en-US" altLang="zh-CN" dirty="0">
                <a:solidFill>
                  <a:schemeClr val="bg2">
                    <a:lumMod val="50000"/>
                  </a:schemeClr>
                </a:solidFill>
              </a:rPr>
              <a:t>All components in one UHV system</a:t>
            </a:r>
            <a:endParaRPr kumimoji="1" lang="en-US" altLang="zh-CN" dirty="0">
              <a:solidFill>
                <a:srgbClr val="000000"/>
              </a:solidFill>
            </a:endParaRPr>
          </a:p>
          <a:p>
            <a:pPr marL="0" lvl="1">
              <a:spcAft>
                <a:spcPts val="1200"/>
              </a:spcAft>
            </a:pPr>
            <a:r>
              <a:rPr kumimoji="1" lang="en-US" altLang="zh-CN" b="1" dirty="0">
                <a:solidFill>
                  <a:srgbClr val="000000"/>
                </a:solidFill>
              </a:rPr>
              <a:t>Advantages:</a:t>
            </a:r>
          </a:p>
          <a:p>
            <a:pPr marL="742950" lvl="2" indent="-285750">
              <a:spcAft>
                <a:spcPts val="1200"/>
              </a:spcAft>
              <a:buFont typeface="Wingdings" panose="05000000000000000000" pitchFamily="2" charset="2"/>
              <a:buChar char="Ø"/>
            </a:pPr>
            <a:r>
              <a:rPr kumimoji="1" lang="en-US" altLang="zh-CN" dirty="0">
                <a:solidFill>
                  <a:srgbClr val="000000"/>
                </a:solidFill>
              </a:rPr>
              <a:t>Easy to test</a:t>
            </a:r>
          </a:p>
          <a:p>
            <a:pPr marL="0" lvl="1">
              <a:spcAft>
                <a:spcPts val="1200"/>
              </a:spcAft>
            </a:pPr>
            <a:r>
              <a:rPr kumimoji="1" lang="en-US" altLang="zh-CN" b="1" dirty="0">
                <a:solidFill>
                  <a:srgbClr val="000000"/>
                </a:solidFill>
              </a:rPr>
              <a:t>Disadvantages:</a:t>
            </a:r>
          </a:p>
          <a:p>
            <a:pPr marL="671513" lvl="1" indent="-214313">
              <a:spcAft>
                <a:spcPts val="1200"/>
              </a:spcAft>
              <a:buFont typeface="Wingdings" pitchFamily="2" charset="2"/>
              <a:buChar char="Ø"/>
            </a:pPr>
            <a:r>
              <a:rPr kumimoji="1" lang="en-US" altLang="zh-CN" dirty="0">
                <a:solidFill>
                  <a:srgbClr val="000000"/>
                </a:solidFill>
              </a:rPr>
              <a:t>Unable to introduce gases</a:t>
            </a:r>
          </a:p>
          <a:p>
            <a:pPr marL="671513" lvl="1" indent="-214313">
              <a:spcAft>
                <a:spcPts val="1200"/>
              </a:spcAft>
              <a:buFont typeface="Wingdings" pitchFamily="2" charset="2"/>
              <a:buChar char="Ø"/>
            </a:pPr>
            <a:r>
              <a:rPr kumimoji="1" lang="en-US" altLang="zh-CN" dirty="0">
                <a:solidFill>
                  <a:srgbClr val="000000"/>
                </a:solidFill>
              </a:rPr>
              <a:t>Unable to change </a:t>
            </a:r>
            <a:r>
              <a:rPr kumimoji="1" lang="en-US" altLang="zh-CN" i="1" dirty="0" err="1">
                <a:solidFill>
                  <a:srgbClr val="000000"/>
                </a:solidFill>
              </a:rPr>
              <a:t>hv</a:t>
            </a:r>
            <a:endParaRPr kumimoji="1" lang="en-US" altLang="zh-CN" i="1" dirty="0">
              <a:solidFill>
                <a:srgbClr val="000000"/>
              </a:solidFill>
            </a:endParaRPr>
          </a:p>
        </p:txBody>
      </p:sp>
      <p:sp>
        <p:nvSpPr>
          <p:cNvPr id="3" name="矩形 2">
            <a:extLst>
              <a:ext uri="{FF2B5EF4-FFF2-40B4-BE49-F238E27FC236}">
                <a16:creationId xmlns:a16="http://schemas.microsoft.com/office/drawing/2014/main" id="{D55F58E2-9AAD-47D5-9DBD-B2017BB2C600}"/>
              </a:ext>
            </a:extLst>
          </p:cNvPr>
          <p:cNvSpPr/>
          <p:nvPr/>
        </p:nvSpPr>
        <p:spPr>
          <a:xfrm>
            <a:off x="2115848" y="6464593"/>
            <a:ext cx="5282418" cy="307777"/>
          </a:xfrm>
          <a:prstGeom prst="rect">
            <a:avLst/>
          </a:prstGeom>
        </p:spPr>
        <p:txBody>
          <a:bodyPr wrap="square">
            <a:spAutoFit/>
          </a:bodyPr>
          <a:lstStyle/>
          <a:p>
            <a:pPr algn="ctr"/>
            <a:r>
              <a:rPr lang="en-US" altLang="zh-CN" sz="1400" dirty="0"/>
              <a:t>X. Bao, </a:t>
            </a:r>
            <a:r>
              <a:rPr lang="en-US" altLang="zh-CN" sz="1400" i="1" dirty="0"/>
              <a:t>Chem. Rev</a:t>
            </a:r>
            <a:r>
              <a:rPr lang="en-US" altLang="zh-CN" sz="1400" dirty="0"/>
              <a:t>., </a:t>
            </a:r>
            <a:r>
              <a:rPr lang="en-US" altLang="zh-CN" sz="1400" b="1" dirty="0"/>
              <a:t>2019</a:t>
            </a:r>
            <a:r>
              <a:rPr lang="en-US" altLang="zh-CN" sz="1400" dirty="0"/>
              <a:t>, 119, 12, 6822-6905</a:t>
            </a:r>
            <a:endParaRPr lang="zh-CN" altLang="en-US" sz="1400" dirty="0"/>
          </a:p>
        </p:txBody>
      </p:sp>
    </p:spTree>
    <p:extLst>
      <p:ext uri="{BB962C8B-B14F-4D97-AF65-F5344CB8AC3E}">
        <p14:creationId xmlns:p14="http://schemas.microsoft.com/office/powerpoint/2010/main" val="311059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1863" y="111536"/>
            <a:ext cx="6165470" cy="461665"/>
          </a:xfrm>
          <a:prstGeom prst="rect">
            <a:avLst/>
          </a:prstGeom>
          <a:noFill/>
        </p:spPr>
        <p:txBody>
          <a:bodyPr wrap="none" rtlCol="0">
            <a:spAutoFit/>
          </a:bodyPr>
          <a:lstStyle/>
          <a:p>
            <a:r>
              <a:rPr lang="en-US" altLang="zh-CN" sz="2400" b="1" dirty="0"/>
              <a:t>AP-XPS</a:t>
            </a:r>
            <a:r>
              <a:rPr lang="zh-CN" altLang="en-US" sz="2400" b="1" dirty="0"/>
              <a:t> </a:t>
            </a:r>
            <a:r>
              <a:rPr lang="en-US" altLang="zh-CN" sz="2400" b="1" dirty="0"/>
              <a:t>and its instruments composition</a:t>
            </a:r>
            <a:endParaRPr lang="zh-CN" altLang="en-US" sz="2400" b="1" dirty="0"/>
          </a:p>
        </p:txBody>
      </p:sp>
      <p:sp>
        <p:nvSpPr>
          <p:cNvPr id="2" name="灯片编号占位符 1">
            <a:extLst>
              <a:ext uri="{FF2B5EF4-FFF2-40B4-BE49-F238E27FC236}">
                <a16:creationId xmlns:a16="http://schemas.microsoft.com/office/drawing/2014/main" id="{3B31741F-4EBB-4111-B45A-A645D4C012B8}"/>
              </a:ext>
            </a:extLst>
          </p:cNvPr>
          <p:cNvSpPr>
            <a:spLocks noGrp="1"/>
          </p:cNvSpPr>
          <p:nvPr>
            <p:ph type="sldNum" sz="quarter" idx="12"/>
          </p:nvPr>
        </p:nvSpPr>
        <p:spPr/>
        <p:txBody>
          <a:bodyPr/>
          <a:lstStyle/>
          <a:p>
            <a:fld id="{6BD4A2ED-E8D3-4D51-9DE0-818A08A0F7D8}" type="slidenum">
              <a:rPr lang="zh-CN" altLang="en-US" smtClean="0"/>
              <a:t>7</a:t>
            </a:fld>
            <a:endParaRPr lang="zh-CN" altLang="en-US"/>
          </a:p>
        </p:txBody>
      </p:sp>
      <p:cxnSp>
        <p:nvCxnSpPr>
          <p:cNvPr id="5" name="直接连接符 4">
            <a:extLst>
              <a:ext uri="{FF2B5EF4-FFF2-40B4-BE49-F238E27FC236}">
                <a16:creationId xmlns:a16="http://schemas.microsoft.com/office/drawing/2014/main" id="{D85570A7-051E-470C-8F3A-FF02676BED27}"/>
              </a:ext>
            </a:extLst>
          </p:cNvPr>
          <p:cNvCxnSpPr>
            <a:cxnSpLocks/>
          </p:cNvCxnSpPr>
          <p:nvPr/>
        </p:nvCxnSpPr>
        <p:spPr>
          <a:xfrm>
            <a:off x="81863" y="573201"/>
            <a:ext cx="66207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内容占位符 2">
            <a:extLst>
              <a:ext uri="{FF2B5EF4-FFF2-40B4-BE49-F238E27FC236}">
                <a16:creationId xmlns:a16="http://schemas.microsoft.com/office/drawing/2014/main" id="{710C8B3E-D033-4A88-A402-F4C18B16BA5E}"/>
              </a:ext>
            </a:extLst>
          </p:cNvPr>
          <p:cNvSpPr txBox="1">
            <a:spLocks/>
          </p:cNvSpPr>
          <p:nvPr/>
        </p:nvSpPr>
        <p:spPr>
          <a:xfrm>
            <a:off x="126120" y="3132077"/>
            <a:ext cx="8881241" cy="3614388"/>
          </a:xfrm>
          <a:prstGeom prst="rect">
            <a:avLst/>
          </a:prstGeom>
        </p:spPr>
        <p:txBody>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altLang="zh-CN" sz="1800" dirty="0"/>
              <a:t>Experiment conditions:</a:t>
            </a:r>
          </a:p>
          <a:p>
            <a:pPr marL="742950" lvl="1" indent="-285750">
              <a:buClrTx/>
              <a:buFont typeface="Wingdings" panose="05000000000000000000" pitchFamily="2" charset="2"/>
              <a:buChar char="Ø"/>
            </a:pPr>
            <a:r>
              <a:rPr lang="en-US" altLang="zh-CN" sz="1800" dirty="0"/>
              <a:t>Near ambient pressure: ~1mbar</a:t>
            </a:r>
          </a:p>
          <a:p>
            <a:r>
              <a:rPr lang="en-US" altLang="zh-CN" sz="1800" dirty="0"/>
              <a:t>X-ray</a:t>
            </a:r>
            <a:r>
              <a:rPr lang="zh-CN" altLang="en-US" sz="1800" dirty="0"/>
              <a:t>：</a:t>
            </a:r>
            <a:endParaRPr lang="en-US" altLang="zh-CN" sz="1800" b="0" dirty="0"/>
          </a:p>
          <a:p>
            <a:pPr marL="800100" lvl="1" indent="-342900">
              <a:buClrTx/>
              <a:buFont typeface="Wingdings" panose="05000000000000000000" pitchFamily="2" charset="2"/>
              <a:buChar char="Ø"/>
            </a:pPr>
            <a:r>
              <a:rPr lang="en-US" altLang="zh-CN" sz="1800" dirty="0"/>
              <a:t>Synchrotron radiation:</a:t>
            </a:r>
          </a:p>
          <a:p>
            <a:pPr lvl="2" indent="0">
              <a:buNone/>
            </a:pPr>
            <a:r>
              <a:rPr lang="en-US" altLang="zh-CN" sz="1600" dirty="0"/>
              <a:t>Higher light intensity, monochromaticity, energy adjustable (control detecting depth)</a:t>
            </a:r>
          </a:p>
          <a:p>
            <a:pPr marL="800100" lvl="1" indent="-342900">
              <a:buClrTx/>
              <a:buFont typeface="Wingdings" panose="05000000000000000000" pitchFamily="2" charset="2"/>
              <a:buChar char="Ø"/>
            </a:pPr>
            <a:r>
              <a:rPr lang="en-US" altLang="zh-CN" sz="1800" dirty="0"/>
              <a:t>Normal</a:t>
            </a:r>
            <a:r>
              <a:rPr lang="zh-CN" altLang="en-US" sz="1800" dirty="0"/>
              <a:t> </a:t>
            </a:r>
            <a:r>
              <a:rPr lang="en-US" altLang="zh-CN" sz="1800" dirty="0"/>
              <a:t>light source:</a:t>
            </a:r>
          </a:p>
          <a:p>
            <a:pPr lvl="2" indent="0">
              <a:buClrTx/>
              <a:buNone/>
            </a:pPr>
            <a:r>
              <a:rPr lang="en-US" altLang="zh-CN" sz="1600" dirty="0"/>
              <a:t>Al or Mg, requiring higher light intensity</a:t>
            </a:r>
          </a:p>
          <a:p>
            <a:r>
              <a:rPr lang="en-US" altLang="zh-CN" sz="1800" dirty="0"/>
              <a:t>Instruments composition:</a:t>
            </a:r>
          </a:p>
          <a:p>
            <a:pPr marL="742950" lvl="1" indent="-285750">
              <a:buClrTx/>
              <a:buFont typeface="Wingdings" panose="05000000000000000000" pitchFamily="2" charset="2"/>
              <a:buChar char="Ø"/>
            </a:pPr>
            <a:r>
              <a:rPr lang="en-US" altLang="zh-CN" sz="1800" dirty="0"/>
              <a:t>Vacuum system: differential pumping system</a:t>
            </a:r>
          </a:p>
          <a:p>
            <a:pPr marL="742950" lvl="1" indent="-285750">
              <a:buClrTx/>
              <a:buFont typeface="Wingdings" panose="05000000000000000000" pitchFamily="2" charset="2"/>
              <a:buChar char="Ø"/>
            </a:pPr>
            <a:r>
              <a:rPr lang="en-US" altLang="zh-CN" sz="1800" dirty="0"/>
              <a:t>Analyzer and its structure /</a:t>
            </a:r>
            <a:r>
              <a:rPr lang="zh-CN" altLang="en-US" sz="1800" dirty="0"/>
              <a:t> </a:t>
            </a:r>
            <a:r>
              <a:rPr lang="en-US" altLang="zh-CN" sz="1800" dirty="0"/>
              <a:t>position</a:t>
            </a:r>
          </a:p>
        </p:txBody>
      </p:sp>
      <p:pic>
        <p:nvPicPr>
          <p:cNvPr id="8" name="图片 7">
            <a:extLst>
              <a:ext uri="{FF2B5EF4-FFF2-40B4-BE49-F238E27FC236}">
                <a16:creationId xmlns:a16="http://schemas.microsoft.com/office/drawing/2014/main" id="{14EF7A82-3C5F-49D9-B8A4-C5448DA18714}"/>
              </a:ext>
            </a:extLst>
          </p:cNvPr>
          <p:cNvPicPr>
            <a:picLocks noChangeAspect="1"/>
          </p:cNvPicPr>
          <p:nvPr/>
        </p:nvPicPr>
        <p:blipFill>
          <a:blip r:embed="rId3"/>
          <a:stretch>
            <a:fillRect/>
          </a:stretch>
        </p:blipFill>
        <p:spPr>
          <a:xfrm>
            <a:off x="437206" y="828132"/>
            <a:ext cx="3508278" cy="2303944"/>
          </a:xfrm>
          <a:prstGeom prst="rect">
            <a:avLst/>
          </a:prstGeom>
        </p:spPr>
      </p:pic>
      <p:pic>
        <p:nvPicPr>
          <p:cNvPr id="9" name="图片 8">
            <a:extLst>
              <a:ext uri="{FF2B5EF4-FFF2-40B4-BE49-F238E27FC236}">
                <a16:creationId xmlns:a16="http://schemas.microsoft.com/office/drawing/2014/main" id="{3C3A349A-1452-4E8B-BC24-B4EAAC93C5AE}"/>
              </a:ext>
            </a:extLst>
          </p:cNvPr>
          <p:cNvPicPr>
            <a:picLocks noChangeAspect="1"/>
          </p:cNvPicPr>
          <p:nvPr/>
        </p:nvPicPr>
        <p:blipFill>
          <a:blip r:embed="rId4"/>
          <a:stretch>
            <a:fillRect/>
          </a:stretch>
        </p:blipFill>
        <p:spPr>
          <a:xfrm>
            <a:off x="4571999" y="828132"/>
            <a:ext cx="3842942" cy="2797931"/>
          </a:xfrm>
          <a:prstGeom prst="rect">
            <a:avLst/>
          </a:prstGeom>
        </p:spPr>
      </p:pic>
    </p:spTree>
    <p:extLst>
      <p:ext uri="{BB962C8B-B14F-4D97-AF65-F5344CB8AC3E}">
        <p14:creationId xmlns:p14="http://schemas.microsoft.com/office/powerpoint/2010/main" val="227404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1863" y="111536"/>
            <a:ext cx="8789994" cy="461665"/>
          </a:xfrm>
          <a:prstGeom prst="rect">
            <a:avLst/>
          </a:prstGeom>
          <a:noFill/>
        </p:spPr>
        <p:txBody>
          <a:bodyPr wrap="square" rtlCol="0">
            <a:spAutoFit/>
          </a:bodyPr>
          <a:lstStyle/>
          <a:p>
            <a:r>
              <a:rPr lang="en-US" altLang="zh-CN" sz="2400" b="1" dirty="0"/>
              <a:t>AP-XPS</a:t>
            </a:r>
            <a:r>
              <a:rPr lang="zh-CN" altLang="en-US" sz="2400" b="1" dirty="0"/>
              <a:t> </a:t>
            </a:r>
            <a:r>
              <a:rPr lang="en-US" altLang="zh-CN" sz="2400" b="1" dirty="0"/>
              <a:t>and its instruments composition——SLS in PSI</a:t>
            </a:r>
            <a:endParaRPr lang="zh-CN" altLang="en-US" sz="2400" b="1" dirty="0"/>
          </a:p>
        </p:txBody>
      </p:sp>
      <p:sp>
        <p:nvSpPr>
          <p:cNvPr id="2" name="灯片编号占位符 1">
            <a:extLst>
              <a:ext uri="{FF2B5EF4-FFF2-40B4-BE49-F238E27FC236}">
                <a16:creationId xmlns:a16="http://schemas.microsoft.com/office/drawing/2014/main" id="{3B31741F-4EBB-4111-B45A-A645D4C012B8}"/>
              </a:ext>
            </a:extLst>
          </p:cNvPr>
          <p:cNvSpPr>
            <a:spLocks noGrp="1"/>
          </p:cNvSpPr>
          <p:nvPr>
            <p:ph type="sldNum" sz="quarter" idx="12"/>
          </p:nvPr>
        </p:nvSpPr>
        <p:spPr/>
        <p:txBody>
          <a:bodyPr/>
          <a:lstStyle/>
          <a:p>
            <a:fld id="{6BD4A2ED-E8D3-4D51-9DE0-818A08A0F7D8}" type="slidenum">
              <a:rPr lang="zh-CN" altLang="en-US" smtClean="0"/>
              <a:t>8</a:t>
            </a:fld>
            <a:endParaRPr lang="zh-CN" altLang="en-US"/>
          </a:p>
        </p:txBody>
      </p:sp>
      <p:cxnSp>
        <p:nvCxnSpPr>
          <p:cNvPr id="5" name="直接连接符 4">
            <a:extLst>
              <a:ext uri="{FF2B5EF4-FFF2-40B4-BE49-F238E27FC236}">
                <a16:creationId xmlns:a16="http://schemas.microsoft.com/office/drawing/2014/main" id="{D85570A7-051E-470C-8F3A-FF02676BED27}"/>
              </a:ext>
            </a:extLst>
          </p:cNvPr>
          <p:cNvCxnSpPr>
            <a:cxnSpLocks/>
          </p:cNvCxnSpPr>
          <p:nvPr/>
        </p:nvCxnSpPr>
        <p:spPr>
          <a:xfrm>
            <a:off x="81863" y="573201"/>
            <a:ext cx="820988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669CC9AF-F237-48A6-8057-8357F539CD58}"/>
              </a:ext>
            </a:extLst>
          </p:cNvPr>
          <p:cNvPicPr>
            <a:picLocks noChangeAspect="1"/>
          </p:cNvPicPr>
          <p:nvPr/>
        </p:nvPicPr>
        <p:blipFill>
          <a:blip r:embed="rId3"/>
          <a:stretch>
            <a:fillRect/>
          </a:stretch>
        </p:blipFill>
        <p:spPr>
          <a:xfrm>
            <a:off x="164113" y="728929"/>
            <a:ext cx="4848795" cy="5881585"/>
          </a:xfrm>
          <a:prstGeom prst="rect">
            <a:avLst/>
          </a:prstGeom>
        </p:spPr>
      </p:pic>
      <p:grpSp>
        <p:nvGrpSpPr>
          <p:cNvPr id="10" name="组合 9">
            <a:extLst>
              <a:ext uri="{FF2B5EF4-FFF2-40B4-BE49-F238E27FC236}">
                <a16:creationId xmlns:a16="http://schemas.microsoft.com/office/drawing/2014/main" id="{686104EF-3A77-4ED6-BAF7-FEB1539E4A0C}"/>
              </a:ext>
            </a:extLst>
          </p:cNvPr>
          <p:cNvGrpSpPr/>
          <p:nvPr/>
        </p:nvGrpSpPr>
        <p:grpSpPr>
          <a:xfrm>
            <a:off x="5296340" y="735668"/>
            <a:ext cx="3575517" cy="2744404"/>
            <a:chOff x="5296340" y="727279"/>
            <a:chExt cx="3575517" cy="2744404"/>
          </a:xfrm>
        </p:grpSpPr>
        <p:pic>
          <p:nvPicPr>
            <p:cNvPr id="1026" name="Picture 2" descr="http://lssf.cas.cn/lssf/kpyd/zsk/gwss/201509/W020150923471964305710.jpg">
              <a:extLst>
                <a:ext uri="{FF2B5EF4-FFF2-40B4-BE49-F238E27FC236}">
                  <a16:creationId xmlns:a16="http://schemas.microsoft.com/office/drawing/2014/main" id="{F23254CB-DEE5-493E-BCB1-EE36B78DF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6340" y="727279"/>
              <a:ext cx="3575517" cy="237507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5734E35-5D0D-439D-B3AA-83C549DAD7D5}"/>
                </a:ext>
              </a:extLst>
            </p:cNvPr>
            <p:cNvSpPr/>
            <p:nvPr/>
          </p:nvSpPr>
          <p:spPr>
            <a:xfrm>
              <a:off x="5927371" y="3102351"/>
              <a:ext cx="2313454" cy="369332"/>
            </a:xfrm>
            <a:prstGeom prst="rect">
              <a:avLst/>
            </a:prstGeom>
          </p:spPr>
          <p:txBody>
            <a:bodyPr wrap="none">
              <a:spAutoFit/>
            </a:bodyPr>
            <a:lstStyle/>
            <a:p>
              <a:r>
                <a:rPr lang="en-US" altLang="zh-CN" b="1" dirty="0"/>
                <a:t>Swiss Light Source</a:t>
              </a:r>
              <a:endParaRPr lang="zh-CN" altLang="en-US" b="1" dirty="0"/>
            </a:p>
          </p:txBody>
        </p:sp>
      </p:grpSp>
      <p:grpSp>
        <p:nvGrpSpPr>
          <p:cNvPr id="28" name="组合 27">
            <a:extLst>
              <a:ext uri="{FF2B5EF4-FFF2-40B4-BE49-F238E27FC236}">
                <a16:creationId xmlns:a16="http://schemas.microsoft.com/office/drawing/2014/main" id="{802549F0-40AC-42AA-8654-0E99D10E907B}"/>
              </a:ext>
            </a:extLst>
          </p:cNvPr>
          <p:cNvGrpSpPr/>
          <p:nvPr/>
        </p:nvGrpSpPr>
        <p:grpSpPr>
          <a:xfrm>
            <a:off x="5100506" y="4177718"/>
            <a:ext cx="3674378" cy="1946233"/>
            <a:chOff x="5100506" y="4177718"/>
            <a:chExt cx="3674378" cy="1946233"/>
          </a:xfrm>
        </p:grpSpPr>
        <p:sp>
          <p:nvSpPr>
            <p:cNvPr id="4" name="矩形: 圆角 3">
              <a:extLst>
                <a:ext uri="{FF2B5EF4-FFF2-40B4-BE49-F238E27FC236}">
                  <a16:creationId xmlns:a16="http://schemas.microsoft.com/office/drawing/2014/main" id="{05156BF2-D02E-4704-9381-961CD8D1559B}"/>
                </a:ext>
              </a:extLst>
            </p:cNvPr>
            <p:cNvSpPr/>
            <p:nvPr/>
          </p:nvSpPr>
          <p:spPr>
            <a:xfrm>
              <a:off x="5100506" y="4177718"/>
              <a:ext cx="3674378" cy="19462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ED814A8D-CA92-4622-926E-E70641E45FB5}"/>
                </a:ext>
              </a:extLst>
            </p:cNvPr>
            <p:cNvSpPr/>
            <p:nvPr/>
          </p:nvSpPr>
          <p:spPr>
            <a:xfrm>
              <a:off x="7748814" y="4479938"/>
              <a:ext cx="855677" cy="419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Sample</a:t>
              </a:r>
              <a:endParaRPr lang="zh-CN" altLang="en-US" sz="1400" dirty="0"/>
            </a:p>
          </p:txBody>
        </p:sp>
        <p:grpSp>
          <p:nvGrpSpPr>
            <p:cNvPr id="23" name="组合 22">
              <a:extLst>
                <a:ext uri="{FF2B5EF4-FFF2-40B4-BE49-F238E27FC236}">
                  <a16:creationId xmlns:a16="http://schemas.microsoft.com/office/drawing/2014/main" id="{816E6B46-0B94-4A76-8178-1716B54EE0BA}"/>
                </a:ext>
              </a:extLst>
            </p:cNvPr>
            <p:cNvGrpSpPr/>
            <p:nvPr/>
          </p:nvGrpSpPr>
          <p:grpSpPr>
            <a:xfrm>
              <a:off x="5221400" y="4429600"/>
              <a:ext cx="1632406" cy="1425544"/>
              <a:chOff x="5181660" y="4580390"/>
              <a:chExt cx="1413059" cy="1274754"/>
            </a:xfrm>
          </p:grpSpPr>
          <p:sp>
            <p:nvSpPr>
              <p:cNvPr id="20" name="椭圆 19">
                <a:extLst>
                  <a:ext uri="{FF2B5EF4-FFF2-40B4-BE49-F238E27FC236}">
                    <a16:creationId xmlns:a16="http://schemas.microsoft.com/office/drawing/2014/main" id="{40664091-792A-447A-BD73-9D6BCC91D71B}"/>
                  </a:ext>
                </a:extLst>
              </p:cNvPr>
              <p:cNvSpPr/>
              <p:nvPr/>
            </p:nvSpPr>
            <p:spPr>
              <a:xfrm>
                <a:off x="5181660" y="4647500"/>
                <a:ext cx="1244307" cy="1132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   </a:t>
                </a:r>
                <a:endParaRPr lang="zh-CN" altLang="en-US" sz="1200" dirty="0"/>
              </a:p>
            </p:txBody>
          </p:sp>
          <p:sp>
            <p:nvSpPr>
              <p:cNvPr id="22" name="矩形 21">
                <a:extLst>
                  <a:ext uri="{FF2B5EF4-FFF2-40B4-BE49-F238E27FC236}">
                    <a16:creationId xmlns:a16="http://schemas.microsoft.com/office/drawing/2014/main" id="{713AA73F-82A3-42EF-885B-AA35F5E72407}"/>
                  </a:ext>
                </a:extLst>
              </p:cNvPr>
              <p:cNvSpPr/>
              <p:nvPr/>
            </p:nvSpPr>
            <p:spPr>
              <a:xfrm>
                <a:off x="5830349" y="4580390"/>
                <a:ext cx="764370" cy="1274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箭头: 五边形 12">
              <a:extLst>
                <a:ext uri="{FF2B5EF4-FFF2-40B4-BE49-F238E27FC236}">
                  <a16:creationId xmlns:a16="http://schemas.microsoft.com/office/drawing/2014/main" id="{14EB4EC6-8F90-4076-8269-56C59E56493E}"/>
                </a:ext>
              </a:extLst>
            </p:cNvPr>
            <p:cNvSpPr/>
            <p:nvPr/>
          </p:nvSpPr>
          <p:spPr>
            <a:xfrm>
              <a:off x="6735127" y="4479937"/>
              <a:ext cx="973124" cy="4194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Aperture</a:t>
              </a:r>
              <a:endParaRPr lang="zh-CN" altLang="en-US" sz="1400" dirty="0"/>
            </a:p>
          </p:txBody>
        </p:sp>
        <p:sp>
          <p:nvSpPr>
            <p:cNvPr id="21" name="矩形 20">
              <a:extLst>
                <a:ext uri="{FF2B5EF4-FFF2-40B4-BE49-F238E27FC236}">
                  <a16:creationId xmlns:a16="http://schemas.microsoft.com/office/drawing/2014/main" id="{E725B624-C7F4-47AF-A181-899B26AEB296}"/>
                </a:ext>
              </a:extLst>
            </p:cNvPr>
            <p:cNvSpPr/>
            <p:nvPr/>
          </p:nvSpPr>
          <p:spPr>
            <a:xfrm>
              <a:off x="5161511" y="4941331"/>
              <a:ext cx="881973" cy="307777"/>
            </a:xfrm>
            <a:prstGeom prst="rect">
              <a:avLst/>
            </a:prstGeom>
          </p:spPr>
          <p:txBody>
            <a:bodyPr wrap="none">
              <a:spAutoFit/>
            </a:bodyPr>
            <a:lstStyle/>
            <a:p>
              <a:r>
                <a:rPr lang="en-US" altLang="zh-CN" sz="1400" dirty="0">
                  <a:solidFill>
                    <a:schemeClr val="bg1"/>
                  </a:solidFill>
                </a:rPr>
                <a:t>Analyzer</a:t>
              </a:r>
              <a:endParaRPr lang="zh-CN" altLang="en-US" sz="1600" dirty="0">
                <a:solidFill>
                  <a:schemeClr val="bg1"/>
                </a:solidFill>
              </a:endParaRPr>
            </a:p>
          </p:txBody>
        </p:sp>
        <p:sp>
          <p:nvSpPr>
            <p:cNvPr id="25" name="矩形 24">
              <a:extLst>
                <a:ext uri="{FF2B5EF4-FFF2-40B4-BE49-F238E27FC236}">
                  <a16:creationId xmlns:a16="http://schemas.microsoft.com/office/drawing/2014/main" id="{FB72D5A5-9DA7-421E-8D32-402E90251C78}"/>
                </a:ext>
              </a:extLst>
            </p:cNvPr>
            <p:cNvSpPr/>
            <p:nvPr/>
          </p:nvSpPr>
          <p:spPr>
            <a:xfrm>
              <a:off x="5976728" y="4576501"/>
              <a:ext cx="758399" cy="238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C12F0960-FB1E-4F25-8563-AF9BFCC868FD}"/>
                </a:ext>
              </a:extLst>
            </p:cNvPr>
            <p:cNvSpPr/>
            <p:nvPr/>
          </p:nvSpPr>
          <p:spPr>
            <a:xfrm>
              <a:off x="6258187" y="4840313"/>
              <a:ext cx="234892" cy="58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EFCA0424-5748-4433-98F2-D2949F4ADA31}"/>
                </a:ext>
              </a:extLst>
            </p:cNvPr>
            <p:cNvSpPr/>
            <p:nvPr/>
          </p:nvSpPr>
          <p:spPr>
            <a:xfrm>
              <a:off x="6190861" y="5438907"/>
              <a:ext cx="823394" cy="315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Pumps</a:t>
              </a:r>
              <a:endParaRPr lang="zh-CN" altLang="en-US" sz="1600" dirty="0"/>
            </a:p>
          </p:txBody>
        </p:sp>
      </p:grpSp>
    </p:spTree>
    <p:extLst>
      <p:ext uri="{BB962C8B-B14F-4D97-AF65-F5344CB8AC3E}">
        <p14:creationId xmlns:p14="http://schemas.microsoft.com/office/powerpoint/2010/main" val="264927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9546" y="3444166"/>
            <a:ext cx="5013792" cy="3116980"/>
          </a:xfrm>
          <a:prstGeom prst="rect">
            <a:avLst/>
          </a:prstGeom>
        </p:spPr>
      </p:pic>
      <p:sp>
        <p:nvSpPr>
          <p:cNvPr id="10" name="灯片编号占位符 9">
            <a:extLst>
              <a:ext uri="{FF2B5EF4-FFF2-40B4-BE49-F238E27FC236}">
                <a16:creationId xmlns:a16="http://schemas.microsoft.com/office/drawing/2014/main" id="{22098C80-7E0A-42E3-8DD3-96F0502B7E64}"/>
              </a:ext>
            </a:extLst>
          </p:cNvPr>
          <p:cNvSpPr>
            <a:spLocks noGrp="1"/>
          </p:cNvSpPr>
          <p:nvPr>
            <p:ph type="sldNum" sz="quarter" idx="12"/>
          </p:nvPr>
        </p:nvSpPr>
        <p:spPr/>
        <p:txBody>
          <a:bodyPr/>
          <a:lstStyle/>
          <a:p>
            <a:fld id="{6BD4A2ED-E8D3-4D51-9DE0-818A08A0F7D8}" type="slidenum">
              <a:rPr lang="zh-CN" altLang="en-US" smtClean="0"/>
              <a:t>9</a:t>
            </a:fld>
            <a:endParaRPr lang="zh-CN" altLang="en-US"/>
          </a:p>
        </p:txBody>
      </p:sp>
      <p:cxnSp>
        <p:nvCxnSpPr>
          <p:cNvPr id="11" name="直接连接符 10">
            <a:extLst>
              <a:ext uri="{FF2B5EF4-FFF2-40B4-BE49-F238E27FC236}">
                <a16:creationId xmlns:a16="http://schemas.microsoft.com/office/drawing/2014/main" id="{9EDC4BC6-25F7-4026-996B-31746F224183}"/>
              </a:ext>
            </a:extLst>
          </p:cNvPr>
          <p:cNvCxnSpPr>
            <a:cxnSpLocks/>
          </p:cNvCxnSpPr>
          <p:nvPr/>
        </p:nvCxnSpPr>
        <p:spPr>
          <a:xfrm>
            <a:off x="81863" y="573201"/>
            <a:ext cx="30697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32">
            <a:extLst>
              <a:ext uri="{FF2B5EF4-FFF2-40B4-BE49-F238E27FC236}">
                <a16:creationId xmlns:a16="http://schemas.microsoft.com/office/drawing/2014/main" id="{4BA078F2-88CE-4C9F-9C0D-B3FD9BC46C38}"/>
              </a:ext>
            </a:extLst>
          </p:cNvPr>
          <p:cNvSpPr txBox="1"/>
          <p:nvPr/>
        </p:nvSpPr>
        <p:spPr>
          <a:xfrm>
            <a:off x="81864" y="102659"/>
            <a:ext cx="3069710" cy="461664"/>
          </a:xfrm>
          <a:prstGeom prst="rect">
            <a:avLst/>
          </a:prstGeom>
          <a:noFill/>
        </p:spPr>
        <p:txBody>
          <a:bodyPr wrap="square" rtlCol="0">
            <a:spAutoFit/>
          </a:bodyPr>
          <a:lstStyle/>
          <a:p>
            <a:r>
              <a:rPr lang="en-US" altLang="zh-CN" sz="2400" b="1" dirty="0"/>
              <a:t>Reaction chamber</a:t>
            </a:r>
            <a:endParaRPr lang="zh-CN" altLang="en-US" sz="2400" b="1" dirty="0"/>
          </a:p>
        </p:txBody>
      </p:sp>
      <p:pic>
        <p:nvPicPr>
          <p:cNvPr id="12" name="图片 11">
            <a:extLst>
              <a:ext uri="{FF2B5EF4-FFF2-40B4-BE49-F238E27FC236}">
                <a16:creationId xmlns:a16="http://schemas.microsoft.com/office/drawing/2014/main" id="{361BB30A-3CFC-4F18-8AAC-2695AECA5890}"/>
              </a:ext>
            </a:extLst>
          </p:cNvPr>
          <p:cNvPicPr>
            <a:picLocks noChangeAspect="1"/>
          </p:cNvPicPr>
          <p:nvPr/>
        </p:nvPicPr>
        <p:blipFill>
          <a:blip r:embed="rId4"/>
          <a:stretch>
            <a:fillRect/>
          </a:stretch>
        </p:blipFill>
        <p:spPr>
          <a:xfrm>
            <a:off x="293931" y="707892"/>
            <a:ext cx="4120413" cy="2705943"/>
          </a:xfrm>
          <a:prstGeom prst="rect">
            <a:avLst/>
          </a:prstGeom>
        </p:spPr>
      </p:pic>
      <p:sp>
        <p:nvSpPr>
          <p:cNvPr id="9" name="矩形 8">
            <a:extLst>
              <a:ext uri="{FF2B5EF4-FFF2-40B4-BE49-F238E27FC236}">
                <a16:creationId xmlns:a16="http://schemas.microsoft.com/office/drawing/2014/main" id="{4F5C9168-8DEA-4827-A9AF-5161C0C1CC11}"/>
              </a:ext>
            </a:extLst>
          </p:cNvPr>
          <p:cNvSpPr/>
          <p:nvPr/>
        </p:nvSpPr>
        <p:spPr>
          <a:xfrm>
            <a:off x="5870780" y="4766402"/>
            <a:ext cx="2979288" cy="1200329"/>
          </a:xfrm>
          <a:prstGeom prst="rect">
            <a:avLst/>
          </a:prstGeom>
        </p:spPr>
        <p:txBody>
          <a:bodyPr wrap="square">
            <a:spAutoFit/>
          </a:bodyPr>
          <a:lstStyle/>
          <a:p>
            <a:pPr>
              <a:spcAft>
                <a:spcPts val="600"/>
              </a:spcAft>
            </a:pPr>
            <a:r>
              <a:rPr lang="en-US" altLang="zh-CN" b="1" dirty="0"/>
              <a:t>When photoelectrons entering, the vacuum system guarantees the signal quality.</a:t>
            </a:r>
          </a:p>
        </p:txBody>
      </p:sp>
      <p:sp>
        <p:nvSpPr>
          <p:cNvPr id="15" name="矩形 14">
            <a:extLst>
              <a:ext uri="{FF2B5EF4-FFF2-40B4-BE49-F238E27FC236}">
                <a16:creationId xmlns:a16="http://schemas.microsoft.com/office/drawing/2014/main" id="{82C951B5-FCDB-4000-90FA-C41E760E2904}"/>
              </a:ext>
            </a:extLst>
          </p:cNvPr>
          <p:cNvSpPr/>
          <p:nvPr/>
        </p:nvSpPr>
        <p:spPr>
          <a:xfrm>
            <a:off x="5599189" y="1014911"/>
            <a:ext cx="3135265" cy="3093154"/>
          </a:xfrm>
          <a:prstGeom prst="rect">
            <a:avLst/>
          </a:prstGeom>
        </p:spPr>
        <p:txBody>
          <a:bodyPr wrap="square">
            <a:spAutoFit/>
          </a:bodyPr>
          <a:lstStyle/>
          <a:p>
            <a:pPr marL="285750" indent="-285750">
              <a:spcAft>
                <a:spcPts val="600"/>
              </a:spcAft>
              <a:buFont typeface="Wingdings" panose="05000000000000000000" pitchFamily="2" charset="2"/>
              <a:buChar char="Ø"/>
            </a:pPr>
            <a:r>
              <a:rPr lang="en-US" altLang="zh-CN" b="1" dirty="0"/>
              <a:t>In situ cell: </a:t>
            </a:r>
            <a:r>
              <a:rPr lang="en-US" altLang="zh-CN" dirty="0"/>
              <a:t>gas flow up to down, ~1 mbar</a:t>
            </a:r>
          </a:p>
          <a:p>
            <a:pPr marL="285750" indent="-285750">
              <a:spcAft>
                <a:spcPts val="600"/>
              </a:spcAft>
              <a:buFont typeface="Wingdings" panose="05000000000000000000" pitchFamily="2" charset="2"/>
              <a:buChar char="Ø"/>
            </a:pPr>
            <a:r>
              <a:rPr lang="en-US" altLang="zh-CN" b="1" dirty="0"/>
              <a:t>IR-heated: </a:t>
            </a:r>
            <a:r>
              <a:rPr lang="en-US" altLang="zh-CN" dirty="0"/>
              <a:t>control temperature from 20</a:t>
            </a:r>
            <a:r>
              <a:rPr lang="zh-CN" altLang="en-US" dirty="0"/>
              <a:t> </a:t>
            </a:r>
            <a:r>
              <a:rPr lang="en-US" altLang="zh-CN" dirty="0"/>
              <a:t>to</a:t>
            </a:r>
            <a:r>
              <a:rPr lang="zh-CN" altLang="en-US" dirty="0"/>
              <a:t> </a:t>
            </a:r>
            <a:r>
              <a:rPr lang="en-US" altLang="zh-CN" dirty="0"/>
              <a:t>1000 </a:t>
            </a:r>
            <a:r>
              <a:rPr lang="zh-CN" altLang="en-US" dirty="0"/>
              <a:t>℃</a:t>
            </a:r>
            <a:endParaRPr lang="en-US" altLang="zh-CN" dirty="0"/>
          </a:p>
          <a:p>
            <a:pPr marL="285750" indent="-285750">
              <a:spcAft>
                <a:spcPts val="600"/>
              </a:spcAft>
              <a:buFont typeface="Wingdings" panose="05000000000000000000" pitchFamily="2" charset="2"/>
              <a:buChar char="Ø"/>
            </a:pPr>
            <a:r>
              <a:rPr lang="en-US" altLang="zh-CN" b="1" dirty="0"/>
              <a:t>Si</a:t>
            </a:r>
            <a:r>
              <a:rPr lang="en-US" altLang="zh-CN" b="1" baseline="-25000" dirty="0"/>
              <a:t>3</a:t>
            </a:r>
            <a:r>
              <a:rPr lang="en-US" altLang="zh-CN" b="1" dirty="0"/>
              <a:t>N</a:t>
            </a:r>
            <a:r>
              <a:rPr lang="en-US" altLang="zh-CN" b="1" baseline="-25000" dirty="0"/>
              <a:t>4 </a:t>
            </a:r>
            <a:r>
              <a:rPr lang="en-US" altLang="zh-CN" b="1" dirty="0"/>
              <a:t>window: </a:t>
            </a:r>
            <a:r>
              <a:rPr lang="en-US" altLang="zh-CN" dirty="0"/>
              <a:t>separate X-ray and in situ cell</a:t>
            </a:r>
          </a:p>
          <a:p>
            <a:pPr marL="285750" indent="-285750">
              <a:spcAft>
                <a:spcPts val="600"/>
              </a:spcAft>
              <a:buFont typeface="Wingdings" panose="05000000000000000000" pitchFamily="2" charset="2"/>
              <a:buChar char="Ø"/>
            </a:pPr>
            <a:r>
              <a:rPr lang="en-US" altLang="zh-CN" b="1" dirty="0"/>
              <a:t>Aperture</a:t>
            </a:r>
            <a:r>
              <a:rPr lang="en-US" altLang="zh-CN" dirty="0"/>
              <a:t>: ~1 mm, close to sample, allow photoelectrons to enter</a:t>
            </a:r>
          </a:p>
        </p:txBody>
      </p:sp>
    </p:spTree>
    <p:extLst>
      <p:ext uri="{BB962C8B-B14F-4D97-AF65-F5344CB8AC3E}">
        <p14:creationId xmlns:p14="http://schemas.microsoft.com/office/powerpoint/2010/main" val="4902337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基本">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Essential</Template>
  <TotalTime>7567</TotalTime>
  <Words>1253</Words>
  <Application>Microsoft Office PowerPoint</Application>
  <PresentationFormat>全屏显示(4:3)</PresentationFormat>
  <Paragraphs>176</Paragraphs>
  <Slides>17</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微软雅黑</vt:lpstr>
      <vt:lpstr>等线</vt:lpstr>
      <vt:lpstr>黑体</vt:lpstr>
      <vt:lpstr>Arial</vt:lpstr>
      <vt:lpstr>Arial Black</vt:lpstr>
      <vt:lpstr>Symbol</vt:lpstr>
      <vt:lpstr>Times New Roman</vt:lpstr>
      <vt:lpstr>Wingdings</vt:lpstr>
      <vt:lpstr>基本</vt:lpstr>
      <vt:lpstr>AP-XPS &amp; application in surface science</vt:lpstr>
      <vt:lpstr>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致谢</vt:lpstr>
    </vt:vector>
  </TitlesOfParts>
  <Company>pku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组会报告</dc:title>
  <dc:creator>adminis</dc:creator>
  <cp:lastModifiedBy>曹若辰</cp:lastModifiedBy>
  <cp:revision>658</cp:revision>
  <dcterms:created xsi:type="dcterms:W3CDTF">2018-01-11T02:48:03Z</dcterms:created>
  <dcterms:modified xsi:type="dcterms:W3CDTF">2020-11-11T12:07:52Z</dcterms:modified>
</cp:coreProperties>
</file>